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1"/>
  </p:notesMasterIdLst>
  <p:sldIdLst>
    <p:sldId id="256" r:id="rId5"/>
    <p:sldId id="257" r:id="rId6"/>
    <p:sldId id="258" r:id="rId7"/>
    <p:sldId id="259" r:id="rId8"/>
    <p:sldId id="260" r:id="rId9"/>
    <p:sldId id="261" r:id="rId10"/>
    <p:sldId id="262" r:id="rId11"/>
    <p:sldId id="263" r:id="rId12"/>
    <p:sldId id="270" r:id="rId13"/>
    <p:sldId id="271" r:id="rId14"/>
    <p:sldId id="272" r:id="rId15"/>
    <p:sldId id="264" r:id="rId16"/>
    <p:sldId id="266" r:id="rId17"/>
    <p:sldId id="267" r:id="rId18"/>
    <p:sldId id="268" r:id="rId19"/>
    <p:sldId id="269" r:id="rId20"/>
  </p:sldIdLst>
  <p:sldSz cx="12192000" cy="6858000"/>
  <p:notesSz cx="6858000" cy="9144000"/>
  <p:embeddedFontLst>
    <p:embeddedFont>
      <p:font typeface="Calibri" panose="020F0502020204030204" pitchFamily="34" charset="0"/>
      <p:regular r:id="rId22"/>
      <p:bold r:id="rId23"/>
      <p:italic r:id="rId24"/>
      <p:boldItalic r:id="rId25"/>
    </p:embeddedFont>
    <p:embeddedFont>
      <p:font typeface="Century Gothic" panose="020B0502020202020204" pitchFamily="34" charset="0"/>
      <p:regular r:id="rId26"/>
      <p:bold r:id="rId27"/>
      <p:italic r:id="rId28"/>
      <p:boldItalic r:id="rId29"/>
    </p:embeddedFont>
  </p:embeddedFontLst>
  <p:custDataLst>
    <p:tags r:id="rId30"/>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1"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110"/>
    <p:restoredTop sz="51342"/>
  </p:normalViewPr>
  <p:slideViewPr>
    <p:cSldViewPr snapToGrid="0">
      <p:cViewPr varScale="1">
        <p:scale>
          <a:sx n="59" d="100"/>
          <a:sy n="59" d="100"/>
        </p:scale>
        <p:origin x="3416" y="19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3" d="100"/>
          <a:sy n="93" d="100"/>
        </p:scale>
        <p:origin x="4072"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5.fntdata"/><Relationship Id="rId3" Type="http://schemas.openxmlformats.org/officeDocument/2006/relationships/customXml" Target="../customXml/item3.xml"/><Relationship Id="rId21" Type="http://schemas.openxmlformats.org/officeDocument/2006/relationships/notesMaster" Target="notesMasters/notesMaster1.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3.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6.xml"/><Relationship Id="rId19" Type="http://schemas.openxmlformats.org/officeDocument/2006/relationships/slide" Target="slides/slide15.xml"/><Relationship Id="rId31" Type="http://customschemas.google.com/relationships/presentationmetadata" Target="meta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tags" Target="tags/tag1.xml"/><Relationship Id="rId35"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Calibri" panose="020F0502020204030204" pitchFamily="34" charset="0"/>
              </a:rPr>
              <a:t>Hi everyone. My name is Evan Bush, and I am here to review Green Pace’s Security Policy.</a:t>
            </a:r>
            <a:endParaRPr lang="en-US" sz="1800" dirty="0">
              <a:effectLst/>
              <a:latin typeface="Calibri" panose="020F0502020204030204" pitchFamily="34" charset="0"/>
              <a:ea typeface="Calibri" panose="020F0502020204030204" pitchFamily="34" charset="0"/>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Calibri" panose="020F0502020204030204" pitchFamily="34" charset="0"/>
              </a:rPr>
              <a:t>In our third test, we're safeguarding against format string vulnerabilities. The test feeds a simulated malicious username, </a:t>
            </a:r>
            <a:r>
              <a:rPr lang="en-US" sz="1800" dirty="0" err="1">
                <a:effectLst/>
                <a:latin typeface="Calibri" panose="020F0502020204030204" pitchFamily="34" charset="0"/>
                <a:ea typeface="Calibri" panose="020F0502020204030204" pitchFamily="34" charset="0"/>
                <a:cs typeface="Calibri" panose="020F0502020204030204" pitchFamily="34" charset="0"/>
              </a:rPr>
              <a:t>JohnDoe</a:t>
            </a:r>
            <a:r>
              <a:rPr lang="en-US" sz="1800" dirty="0">
                <a:effectLst/>
                <a:latin typeface="Calibri" panose="020F0502020204030204" pitchFamily="34" charset="0"/>
                <a:ea typeface="Calibri" panose="020F0502020204030204" pitchFamily="34" charset="0"/>
                <a:cs typeface="Calibri" panose="020F0502020204030204" pitchFamily="34" charset="0"/>
              </a:rPr>
              <a:t> %x %x %x, to the </a:t>
            </a:r>
            <a:r>
              <a:rPr lang="en-US" sz="1800" dirty="0" err="1">
                <a:effectLst/>
                <a:latin typeface="Calibri" panose="020F0502020204030204" pitchFamily="34" charset="0"/>
                <a:ea typeface="Calibri" panose="020F0502020204030204" pitchFamily="34" charset="0"/>
                <a:cs typeface="Calibri" panose="020F0502020204030204" pitchFamily="34" charset="0"/>
              </a:rPr>
              <a:t>incorrect_password</a:t>
            </a:r>
            <a:r>
              <a:rPr lang="en-US" sz="1800" dirty="0">
                <a:effectLst/>
                <a:latin typeface="Calibri" panose="020F0502020204030204" pitchFamily="34" charset="0"/>
                <a:ea typeface="Calibri" panose="020F0502020204030204" pitchFamily="34" charset="0"/>
                <a:cs typeface="Calibri" panose="020F0502020204030204" pitchFamily="34" charset="0"/>
              </a:rPr>
              <a:t> function, aiming to confirm the function treats the %x tokens as plain text, not format specifiers. A successful test ensures the function's output matches the expected benign message, demonstrating our function's resistance to potential format string exploits.</a:t>
            </a:r>
            <a:endParaRPr lang="en-US" sz="1800" dirty="0">
              <a:effectLst/>
              <a:latin typeface="Calibri" panose="020F0502020204030204" pitchFamily="34" charset="0"/>
              <a:ea typeface="Calibri" panose="020F0502020204030204" pitchFamily="34" charset="0"/>
            </a:endParaRPr>
          </a:p>
          <a:p>
            <a:pPr marL="0" lvl="0" indent="0" algn="l" rtl="0">
              <a:lnSpc>
                <a:spcPct val="100000"/>
              </a:lnSpc>
              <a:spcBef>
                <a:spcPts val="0"/>
              </a:spcBef>
              <a:spcAft>
                <a:spcPts val="0"/>
              </a:spcAft>
              <a:buSzPts val="1100"/>
              <a:buNone/>
            </a:pPr>
            <a:endParaRPr dirty="0">
              <a:latin typeface="+mn-lt"/>
            </a:endParaRPr>
          </a:p>
        </p:txBody>
      </p:sp>
    </p:spTree>
    <p:extLst>
      <p:ext uri="{BB962C8B-B14F-4D97-AF65-F5344CB8AC3E}">
        <p14:creationId xmlns:p14="http://schemas.microsoft.com/office/powerpoint/2010/main" val="3744775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Calibri" panose="020F0502020204030204" pitchFamily="34" charset="0"/>
              </a:rPr>
              <a:t>In our fourth test, we're focusing on memory management, particularly the deallocation of dynamically allocated memory. Improper memory deallocations can lead to heap corruption, a serious vulnerability. By adhering to the STD-005-C standard, we ensure we're only freeing memory that's been dynamically allocated. This test checks the valid scenario of deallocating dynamic memory, emphasizing that any deviation from this pattern would lead to undefined behaviors and potential risks.</a:t>
            </a:r>
            <a:endParaRPr lang="en-US" sz="1800" dirty="0">
              <a:effectLst/>
              <a:latin typeface="Calibri" panose="020F0502020204030204" pitchFamily="34" charset="0"/>
              <a:ea typeface="Calibri" panose="020F0502020204030204" pitchFamily="34" charset="0"/>
            </a:endParaRP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9269798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nSpc>
                <a:spcPct val="107000"/>
              </a:lnSpc>
              <a:spcBef>
                <a:spcPts val="0"/>
              </a:spcBef>
              <a:spcAft>
                <a:spcPts val="0"/>
              </a:spcAft>
              <a:buFont typeface="Symbol" pitchFamily="2" charset="2"/>
              <a:buNone/>
            </a:pPr>
            <a:r>
              <a:rPr lang="en-US" sz="1800" dirty="0">
                <a:effectLst/>
                <a:latin typeface="Calibri" panose="020F0502020204030204" pitchFamily="34" charset="0"/>
                <a:ea typeface="Calibri" panose="020F0502020204030204" pitchFamily="34" charset="0"/>
                <a:cs typeface="Calibri" panose="020F0502020204030204" pitchFamily="34" charset="0"/>
              </a:rPr>
              <a:t>Pre-production:</a:t>
            </a:r>
            <a:endParaRPr lang="en-US" sz="1800" dirty="0">
              <a:effectLst/>
              <a:latin typeface="Calibri" panose="020F0502020204030204" pitchFamily="34" charset="0"/>
              <a:ea typeface="Calibri" panose="020F0502020204030204" pitchFamily="34" charset="0"/>
            </a:endParaRPr>
          </a:p>
          <a:p>
            <a:pPr marL="285750" marR="0" lvl="0" indent="-28575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Assess and Plan: In the 'Assess and Plan' phase, automation starts with threat intelligence tools that automatically gather and analyze information about emerging threats. These tools reside at the very beginning of our workflow, ensuring we're proactive from the outset.</a:t>
            </a:r>
            <a:endParaRPr lang="en-US" sz="1800" dirty="0">
              <a:effectLst/>
              <a:latin typeface="Calibri" panose="020F0502020204030204" pitchFamily="34" charset="0"/>
              <a:ea typeface="Calibri" panose="020F0502020204030204" pitchFamily="34" charset="0"/>
            </a:endParaRPr>
          </a:p>
          <a:p>
            <a:pPr marL="285750" marR="0" lvl="0" indent="-28575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Design: Design: During the 'Design' phase, automated security design verification tools ensure that as we sketch out our system, any potential design vulnerabilities are flagged. These tools are integrated into our design platforms, making security a seamless part of the design process.</a:t>
            </a:r>
            <a:endParaRPr lang="en-US" sz="1800" dirty="0">
              <a:effectLst/>
              <a:latin typeface="Calibri" panose="020F0502020204030204" pitchFamily="34" charset="0"/>
              <a:ea typeface="Calibri" panose="020F0502020204030204" pitchFamily="34" charset="0"/>
            </a:endParaRPr>
          </a:p>
          <a:p>
            <a:pPr marL="285750" marR="0" lvl="0" indent="-28575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Build: In the 'Build' phase, the compiler plays a crucial role. As our codebase is being built, the compiler not only translates the code but also has integrated security checks. Automated tools scan for vulnerabilities in real-time as code gets compiled, ensuring our build is secure right from the start.</a:t>
            </a:r>
            <a:endParaRPr lang="en-US" sz="1800" dirty="0">
              <a:effectLst/>
              <a:latin typeface="Calibri" panose="020F0502020204030204" pitchFamily="34" charset="0"/>
              <a:ea typeface="Calibri" panose="020F0502020204030204" pitchFamily="34" charset="0"/>
            </a:endParaRPr>
          </a:p>
          <a:p>
            <a:pPr marL="285750" marR="0" lvl="0" indent="-28575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Verify and Test: The 'Verify and Test' phase is rife with automation. Vulnerability scanning tools automatically check our codebase, while our testing suites, integrated with security plugins, validate that our code is both functionally robust and secure. This is where a bulk of our security automation tools reside.</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Production:</a:t>
            </a:r>
            <a:endParaRPr lang="en-US" sz="1800" dirty="0">
              <a:effectLst/>
              <a:latin typeface="Calibri" panose="020F0502020204030204" pitchFamily="34" charset="0"/>
              <a:ea typeface="Calibri" panose="020F0502020204030204" pitchFamily="34" charset="0"/>
            </a:endParaRPr>
          </a:p>
          <a:p>
            <a:pPr marL="285750" marR="0" lvl="0" indent="-28575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Transition and Health Check: As we transition into 'Production', automated deployment tools with integrated security checks ensure our configurations are secure. Penetration testing tools, often automated, simulate potential attacks to validate our defenses.</a:t>
            </a:r>
            <a:endParaRPr lang="en-US" sz="1800" dirty="0">
              <a:effectLst/>
              <a:latin typeface="Calibri" panose="020F0502020204030204" pitchFamily="34" charset="0"/>
              <a:ea typeface="Calibri" panose="020F0502020204030204" pitchFamily="34" charset="0"/>
            </a:endParaRPr>
          </a:p>
          <a:p>
            <a:pPr marL="285750" marR="0" lvl="0" indent="-28575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Monitor and Detect: The 'Monitor and Detect' phase leverages Security Information and Event Management (SIEM) systems, which are inherently automated, processing vast logs and flagging anomalies. Automated intrusion detection systems scan for unusual patterns, ensuring we're promptly alerted.</a:t>
            </a:r>
            <a:endParaRPr lang="en-US" sz="1800" dirty="0">
              <a:effectLst/>
              <a:latin typeface="Calibri" panose="020F0502020204030204" pitchFamily="34" charset="0"/>
              <a:ea typeface="Calibri" panose="020F0502020204030204" pitchFamily="34" charset="0"/>
            </a:endParaRPr>
          </a:p>
          <a:p>
            <a:pPr marL="285750" marR="0" lvl="0" indent="-28575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Respond: In the 'Respond' phase, our incident response platforms, equipped with automated playbooks, kick into action. These playbooks, predefined automation scripts, guide our response, ensuring swift and effective mitigation.</a:t>
            </a:r>
            <a:endParaRPr lang="en-US" sz="1800" dirty="0">
              <a:effectLst/>
              <a:latin typeface="Calibri" panose="020F0502020204030204" pitchFamily="34" charset="0"/>
              <a:ea typeface="Calibri" panose="020F0502020204030204" pitchFamily="34" charset="0"/>
            </a:endParaRPr>
          </a:p>
          <a:p>
            <a:pPr marL="285750" marR="0" lvl="0" indent="-28575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Maintain and Stabilize: Lastly, in 'Maintain and Stabilize', automated assessment tools regularly check our systems against security baselines. In case of any incidents, automated recovery tools help roll systems back to a safe state.</a:t>
            </a:r>
            <a:endParaRPr lang="en-US" sz="1800" dirty="0">
              <a:effectLst/>
              <a:latin typeface="Calibri" panose="020F0502020204030204" pitchFamily="34" charset="0"/>
              <a:ea typeface="Calibri" panose="020F0502020204030204" pitchFamily="34" charset="0"/>
            </a:endParaRPr>
          </a:p>
          <a:p>
            <a:pPr marL="0" lvl="0" indent="0" algn="l" rtl="0">
              <a:lnSpc>
                <a:spcPct val="100000"/>
              </a:lnSpc>
              <a:spcBef>
                <a:spcPts val="0"/>
              </a:spcBef>
              <a:spcAft>
                <a:spcPts val="0"/>
              </a:spcAft>
              <a:buSzPts val="1100"/>
              <a:buNone/>
            </a:pP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Problems:</a:t>
            </a:r>
            <a:endParaRPr lang="en-US" sz="1800" dirty="0">
              <a:effectLst/>
              <a:latin typeface="Calibri" panose="020F0502020204030204" pitchFamily="34" charset="0"/>
              <a:ea typeface="Calibri" panose="020F0502020204030204" pitchFamily="34" charset="0"/>
            </a:endParaRPr>
          </a:p>
          <a:p>
            <a:pPr marL="285750" marR="0" lvl="0" indent="-28575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Lack of Clarity &amp; Security Gaps: Security vulnerabilities exist at every stage of the software lifecycle, from design to deployment, without a clear, automated, and comprehensive security methodology.</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Solutions:</a:t>
            </a:r>
            <a:endParaRPr lang="en-US" sz="1800" dirty="0">
              <a:effectLst/>
              <a:latin typeface="Calibri" panose="020F0502020204030204" pitchFamily="34" charset="0"/>
              <a:ea typeface="Calibri" panose="020F0502020204030204" pitchFamily="34" charset="0"/>
            </a:endParaRPr>
          </a:p>
          <a:p>
            <a:pPr marL="285750" marR="0" lvl="0" indent="-28575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Comprehensive Security Approach: The implementation of a comprehensive lifecycle security approach, from "Assess and Plan" in pre-production to "Maintain and Stabilize" in production, guarantees that security is integrated at every stage.</a:t>
            </a:r>
            <a:endParaRPr lang="en-US" sz="1800" dirty="0">
              <a:effectLst/>
              <a:latin typeface="Calibri" panose="020F0502020204030204" pitchFamily="34" charset="0"/>
              <a:ea typeface="Calibri" panose="020F0502020204030204" pitchFamily="34" charset="0"/>
            </a:endParaRPr>
          </a:p>
          <a:p>
            <a:pPr marL="285750" marR="0" lvl="0" indent="-28575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Automation: Integrating automated security tools and inspections throughout the procedure offers quicker, more reliable, and comprehensive security coverage.</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Risks or Benefits:</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If you act now:</a:t>
            </a:r>
            <a:endParaRPr lang="en-US" sz="1800" dirty="0">
              <a:effectLst/>
              <a:latin typeface="Calibri" panose="020F0502020204030204" pitchFamily="34" charset="0"/>
              <a:ea typeface="Calibri" panose="020F0502020204030204" pitchFamily="34" charset="0"/>
            </a:endParaRPr>
          </a:p>
          <a:p>
            <a:pPr marL="285750" marR="0" lvl="0" indent="-28575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Benefits: Immediate integration of security measures will decrease potential weaknesses, guarantee compliance, and increase stakeholder trust.</a:t>
            </a:r>
            <a:endParaRPr lang="en-US" sz="1800" dirty="0">
              <a:effectLst/>
              <a:latin typeface="Calibri" panose="020F0502020204030204" pitchFamily="34" charset="0"/>
              <a:ea typeface="Calibri" panose="020F0502020204030204" pitchFamily="34" charset="0"/>
            </a:endParaRPr>
          </a:p>
          <a:p>
            <a:pPr marL="285750" marR="0" lvl="0" indent="-28575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Risks: The initial setup and integration may interfere with established procedures, necessitating some adjustment time for teams.</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If you wait:</a:t>
            </a:r>
            <a:endParaRPr lang="en-US" sz="1800" dirty="0">
              <a:effectLst/>
              <a:latin typeface="Calibri" panose="020F0502020204030204" pitchFamily="34" charset="0"/>
              <a:ea typeface="Calibri" panose="020F0502020204030204" pitchFamily="34" charset="0"/>
            </a:endParaRPr>
          </a:p>
          <a:p>
            <a:pPr marL="285750" marR="0" lvl="0" indent="-28575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Benefits: More time for planning and potentially for locating better tools or solutions.</a:t>
            </a:r>
            <a:endParaRPr lang="en-US" sz="1800" dirty="0">
              <a:effectLst/>
              <a:latin typeface="Calibri" panose="020F0502020204030204" pitchFamily="34" charset="0"/>
              <a:ea typeface="Calibri" panose="020F0502020204030204" pitchFamily="34" charset="0"/>
            </a:endParaRPr>
          </a:p>
          <a:p>
            <a:pPr marL="285750" marR="0" lvl="0" indent="-28575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Risks: Unaddressed security vulnerabilities raise the probability of breaches, non-compliance, and reputational harm.</a:t>
            </a:r>
            <a:endParaRPr lang="en-US" sz="1800" dirty="0">
              <a:effectLst/>
              <a:latin typeface="Calibri" panose="020F0502020204030204" pitchFamily="34" charset="0"/>
              <a:ea typeface="Calibri" panose="020F0502020204030204" pitchFamily="34" charset="0"/>
            </a:endParaRPr>
          </a:p>
          <a:p>
            <a:pPr marL="0" lvl="0" indent="0" algn="l" rtl="0">
              <a:lnSpc>
                <a:spcPct val="100000"/>
              </a:lnSpc>
              <a:spcBef>
                <a:spcPts val="0"/>
              </a:spcBef>
              <a:spcAft>
                <a:spcPts val="0"/>
              </a:spcAft>
              <a:buSzPts val="1100"/>
              <a:buNone/>
            </a:pP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Current Gaps:</a:t>
            </a:r>
            <a:endParaRPr lang="en-US" sz="1800" dirty="0">
              <a:effectLst/>
              <a:latin typeface="Calibri" panose="020F0502020204030204" pitchFamily="34" charset="0"/>
              <a:ea typeface="Calibri" panose="020F0502020204030204" pitchFamily="34" charset="0"/>
            </a:endParaRPr>
          </a:p>
          <a:p>
            <a:pPr marL="285750" marR="0" lvl="0" indent="-28575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Adaptability: The present approach can find it difficult to adjust swiftly to risks or regulatory changes that emerge quickly.</a:t>
            </a:r>
            <a:endParaRPr lang="en-US" sz="1800" dirty="0">
              <a:effectLst/>
              <a:latin typeface="Calibri" panose="020F0502020204030204" pitchFamily="34" charset="0"/>
              <a:ea typeface="Calibri" panose="020F0502020204030204" pitchFamily="34" charset="0"/>
            </a:endParaRPr>
          </a:p>
          <a:p>
            <a:pPr marL="285750" marR="0" lvl="0" indent="-28575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Feedback Mechanisms: Improved reactive actions and ongoing feedback loops are required.</a:t>
            </a:r>
            <a:endParaRPr lang="en-US" sz="1800" dirty="0">
              <a:effectLst/>
              <a:latin typeface="Calibri" panose="020F0502020204030204" pitchFamily="34" charset="0"/>
              <a:ea typeface="Calibri" panose="020F0502020204030204" pitchFamily="34" charset="0"/>
            </a:endParaRPr>
          </a:p>
          <a:p>
            <a:pPr marL="285750" marR="0" lvl="0" indent="-28575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Human Factor: Lack of emphasis on regular training or awareness programs leaves human-related vulnerabilities unchecked.</a:t>
            </a:r>
          </a:p>
          <a:p>
            <a:pPr marL="742950" marR="0" lvl="1" indent="-28575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Real-World Example of Human Factor: The 2017 Equifax data breach could have been avoided with a more adaptive strategy. Despite a patch being available for the exploited vulnerability, it wasn't applied in time, leading to a significant data breach (Shepardson, 2017).</a:t>
            </a:r>
            <a:endParaRPr lang="en-US" sz="1800" dirty="0">
              <a:effectLst/>
              <a:latin typeface="Calibri" panose="020F0502020204030204" pitchFamily="34" charset="0"/>
              <a:ea typeface="Calibri" panose="020F0502020204030204" pitchFamily="34" charset="0"/>
            </a:endParaRPr>
          </a:p>
          <a:p>
            <a:pPr marL="285750" marR="0" lvl="0" indent="-28575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Complexity: Overly complicated procedures may result in mistakes.</a:t>
            </a:r>
            <a:endParaRPr lang="en-US" sz="1800" dirty="0">
              <a:effectLst/>
              <a:latin typeface="Calibri" panose="020F0502020204030204" pitchFamily="34" charset="0"/>
              <a:ea typeface="Calibri" panose="020F0502020204030204" pitchFamily="34" charset="0"/>
            </a:endParaRPr>
          </a:p>
          <a:p>
            <a:pPr marL="285750" marR="0" lvl="0" indent="-28575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Over-reliance on Automation: Potential risk of missing nuanced threats not yet recognized by automated tools.</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Future Potential Gaps and Improvements:</a:t>
            </a:r>
            <a:endParaRPr lang="en-US" sz="1800" dirty="0">
              <a:effectLst/>
              <a:latin typeface="Calibri" panose="020F0502020204030204" pitchFamily="34" charset="0"/>
              <a:ea typeface="Calibri" panose="020F0502020204030204" pitchFamily="34" charset="0"/>
            </a:endParaRPr>
          </a:p>
          <a:p>
            <a:pPr marL="285750" marR="0" lvl="0" indent="-28575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Integration with New Technologies: As IoT and AI grow more pervasive, the security strategy must change to handle the problems they provide.</a:t>
            </a:r>
            <a:endParaRPr lang="en-US" sz="1800" dirty="0">
              <a:effectLst/>
              <a:latin typeface="Calibri" panose="020F0502020204030204" pitchFamily="34" charset="0"/>
              <a:ea typeface="Calibri" panose="020F0502020204030204" pitchFamily="34" charset="0"/>
            </a:endParaRPr>
          </a:p>
          <a:p>
            <a:pPr marL="285750" marR="0" lvl="0" indent="-28575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Cross-border Data Transfers: As a result of globalization, data frequently moves across international borders, and the policy will need to take these circumstances into consideration.</a:t>
            </a:r>
            <a:endParaRPr lang="en-US" sz="1800" dirty="0">
              <a:effectLst/>
              <a:latin typeface="Calibri" panose="020F0502020204030204" pitchFamily="34" charset="0"/>
              <a:ea typeface="Calibri" panose="020F0502020204030204" pitchFamily="34" charset="0"/>
              <a:cs typeface="Arial"/>
            </a:endParaRPr>
          </a:p>
          <a:p>
            <a:pPr marL="742950" marR="0" lvl="1" indent="-28575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Real-World Example: The advent of GDPR radically changed how companies had to handle European citizens' data. A forward-looking security policy would have anticipated such regulatory changes and prepared accordingly (Privacy International, 2018).</a:t>
            </a:r>
          </a:p>
          <a:p>
            <a:pPr marL="285750" marR="0" lvl="0" indent="-28575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Quantum Computing Threats: Threats from quantum computing include the potential for many present encryption techniques to become obsolete as the technology advances.</a:t>
            </a:r>
            <a:endParaRPr lang="en-US" sz="1800" dirty="0">
              <a:effectLst/>
              <a:latin typeface="Calibri" panose="020F0502020204030204" pitchFamily="34" charset="0"/>
              <a:ea typeface="Calibri" panose="020F0502020204030204" pitchFamily="34" charset="0"/>
            </a:endParaRPr>
          </a:p>
          <a:p>
            <a:pPr marL="0" lvl="0" indent="0" algn="l" rtl="0">
              <a:lnSpc>
                <a:spcPct val="100000"/>
              </a:lnSpc>
              <a:spcBef>
                <a:spcPts val="0"/>
              </a:spcBef>
              <a:spcAft>
                <a:spcPts val="0"/>
              </a:spcAft>
              <a:buSzPts val="1100"/>
              <a:buNone/>
            </a:pPr>
            <a:endParaRPr lang="en-US"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Recommendations for Standards:</a:t>
            </a:r>
            <a:endParaRPr lang="en-US" sz="1800" dirty="0">
              <a:effectLst/>
              <a:latin typeface="Calibri" panose="020F0502020204030204" pitchFamily="34" charset="0"/>
              <a:ea typeface="Calibri" panose="020F0502020204030204" pitchFamily="34" charset="0"/>
            </a:endParaRPr>
          </a:p>
          <a:p>
            <a:pPr marL="285750" marR="0" lvl="0" indent="-28575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Regular Training: Adopt guidelines modeled after the NIST cybersecurity framework, which places a strong emphasis on ongoing education and awareness.</a:t>
            </a:r>
            <a:endParaRPr lang="en-US" sz="1800" dirty="0">
              <a:effectLst/>
              <a:latin typeface="Calibri" panose="020F0502020204030204" pitchFamily="34" charset="0"/>
              <a:ea typeface="Calibri" panose="020F0502020204030204" pitchFamily="34" charset="0"/>
            </a:endParaRPr>
          </a:p>
          <a:p>
            <a:pPr marL="285750" marR="0" lvl="0" indent="-28575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Zero Trust Architecture: Adopt a "never trust, always verify" mentality  to make sure that each request is verified and approved.</a:t>
            </a:r>
            <a:r>
              <a:rPr lang="en-US" sz="1800" dirty="0">
                <a:effectLst/>
                <a:latin typeface="Calibri" panose="020F0502020204030204" pitchFamily="34" charset="0"/>
                <a:ea typeface="Calibri" panose="020F0502020204030204" pitchFamily="34" charset="0"/>
                <a:cs typeface="Arial"/>
              </a:rPr>
              <a:t>\</a:t>
            </a:r>
          </a:p>
          <a:p>
            <a:pPr marL="742950" marR="0" lvl="1" indent="-28575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Real-World Example: Google's implementation of the Zero Trust model, known as "</a:t>
            </a:r>
            <a:r>
              <a:rPr lang="en-US" sz="1800" dirty="0" err="1">
                <a:effectLst/>
                <a:latin typeface="Calibri" panose="020F0502020204030204" pitchFamily="34" charset="0"/>
                <a:ea typeface="Calibri" panose="020F0502020204030204" pitchFamily="34" charset="0"/>
                <a:cs typeface="Calibri" panose="020F0502020204030204" pitchFamily="34" charset="0"/>
              </a:rPr>
              <a:t>BeyondCorp</a:t>
            </a:r>
            <a:r>
              <a:rPr lang="en-US" sz="1800" dirty="0">
                <a:effectLst/>
                <a:latin typeface="Calibri" panose="020F0502020204030204" pitchFamily="34" charset="0"/>
                <a:ea typeface="Calibri" panose="020F0502020204030204" pitchFamily="34" charset="0"/>
                <a:cs typeface="Calibri" panose="020F0502020204030204" pitchFamily="34" charset="0"/>
              </a:rPr>
              <a:t>", shifts access controls from the network perimeter to individual users and devices, a more secure approach in today's diverse and distributed environment (Google, n.d.).</a:t>
            </a:r>
          </a:p>
          <a:p>
            <a:pPr marL="285750" marR="0" lvl="0" indent="-28575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Multi-factor Authentication: MFA should become the norm for all access points.</a:t>
            </a:r>
            <a:endParaRPr lang="en-US" sz="1800" dirty="0">
              <a:effectLst/>
              <a:latin typeface="Calibri" panose="020F0502020204030204" pitchFamily="34" charset="0"/>
              <a:ea typeface="Calibri" panose="020F0502020204030204" pitchFamily="34" charset="0"/>
            </a:endParaRPr>
          </a:p>
          <a:p>
            <a:pPr marL="285750" marR="0" lvl="0" indent="-28575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Continuous Monitoring: Adopt standards that place a focus on continuous monitoring and prompt reaction to hazards.</a:t>
            </a:r>
            <a:endParaRPr lang="en-US" sz="1800" dirty="0">
              <a:effectLst/>
              <a:latin typeface="Calibri" panose="020F0502020204030204" pitchFamily="34" charset="0"/>
              <a:ea typeface="Calibri" panose="020F0502020204030204" pitchFamily="34" charset="0"/>
            </a:endParaRPr>
          </a:p>
          <a:p>
            <a:pPr marL="285750" marR="0" lvl="0" indent="-28575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Data Minimization: To minimize the risk of a breach, only gather and store the minimal amount of data.</a:t>
            </a:r>
            <a:endParaRPr lang="en-US" sz="1800" dirty="0">
              <a:effectLst/>
              <a:latin typeface="Calibri" panose="020F0502020204030204" pitchFamily="34" charset="0"/>
              <a:ea typeface="Calibri" panose="020F0502020204030204" pitchFamily="34" charset="0"/>
            </a:endParaRPr>
          </a:p>
          <a:p>
            <a:pPr marL="0" lvl="0" indent="0" algn="l" rtl="0">
              <a:lnSpc>
                <a:spcPct val="100000"/>
              </a:lnSpc>
              <a:spcBef>
                <a:spcPts val="0"/>
              </a:spcBef>
              <a:spcAft>
                <a:spcPts val="0"/>
              </a:spcAft>
              <a:buSzPts val="1100"/>
              <a:buNone/>
            </a:pPr>
            <a:endParaRPr lang="en-US"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Calibri" panose="020F0502020204030204" pitchFamily="34" charset="0"/>
              </a:rPr>
              <a:t>The Green Pace security policy is essential as our team grows to ensure uniformity in best practices. This presentation will review our standardized security measures, highlighting our commitment to recognizing potential attack surfaces and vulnerabilities. We've organized our approach around 10 key security principles and coding standards, and we employ external testing methods complemented by C++ unit tests in Visual Studio to identify and address vulnerabilities.</a:t>
            </a:r>
            <a:endParaRPr lang="en-US" sz="1800" dirty="0">
              <a:effectLst/>
              <a:latin typeface="Calibri" panose="020F0502020204030204" pitchFamily="34" charset="0"/>
              <a:ea typeface="Calibri" panose="020F0502020204030204" pitchFamily="34" charset="0"/>
            </a:endParaRPr>
          </a:p>
          <a:p>
            <a:pPr marL="0" lvl="0" indent="0" algn="l" rtl="0">
              <a:lnSpc>
                <a:spcPct val="100000"/>
              </a:lnSpc>
              <a:spcBef>
                <a:spcPts val="0"/>
              </a:spcBef>
              <a:spcAft>
                <a:spcPts val="0"/>
              </a:spcAft>
              <a:buSzPts val="1100"/>
              <a:buNone/>
            </a:pPr>
            <a:endParaRPr lang="en-US"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STD-001-CPP - Do not write syntactically ambiguous declarations:</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Summary: Avoid using ambiguous syntax. Rely on uniform initialization syntax to clearly define declarations.</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STD-002-C - Use correct integer precisions:</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Summary: Make sure integers represent values with the appropriate precision. Don't rely your conclusions solely on size.</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STD-003-C - Do not attempt to modify string literals:</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Summary: Because string literals are frequently kept in read-only memory, avoid changing them.</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STD-004-C - Exclude user input from format strings:</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Summary: Protect format strings from user inputs to avoid potential security flaws.</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STD-005-C - Only free memory allocated dynamically:</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Summary: Ensure that memory deallocation is only applied to dynamically allocated memory.</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STD-006-C - Use a static assertion to test the value of a constant expression:</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Summary: Implement static assertions to check that constant expressions are correct.</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STD-007-CPP - Honor exception specifications:</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Summary: Adhere to declared exception specifications. Avoid throwing unexpected exceptions to prevent unintentional program termination.</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STD-008-CPP - Use valid iterator ranges:</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Summary: Ensure that iterators function within valid ranges. This ensures they operate within their intended boundaries and privileges.</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STD-009-C - Ensure division operations do not result in divide-by-zero errors:</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Summary: In division operations, avoid divide-by-zero mistakes and consequent overflow.</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STD-010-C - Ensure size arguments for variable length arrays are in a valid range:</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Summary: Validate size arguments for variable length arrays, especially when derived from untrusted data.</a:t>
            </a:r>
            <a:endParaRPr lang="en-US" sz="1800" dirty="0">
              <a:effectLst/>
              <a:latin typeface="Calibri" panose="020F0502020204030204" pitchFamily="34" charset="0"/>
              <a:ea typeface="Calibri" panose="020F0502020204030204" pitchFamily="34" charset="0"/>
            </a:endParaRPr>
          </a:p>
          <a:p>
            <a:pPr marL="0" lvl="0" indent="0" algn="l" rtl="0">
              <a:lnSpc>
                <a:spcPct val="100000"/>
              </a:lnSpc>
              <a:spcBef>
                <a:spcPts val="0"/>
              </a:spcBef>
              <a:spcAft>
                <a:spcPts val="0"/>
              </a:spcAft>
              <a:buSzPts val="1100"/>
              <a:buNone/>
            </a:pP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Validate Input Data: To maintain strong security, always validate data from untrusted sources, such as external data, command-line arguments, and user files.</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Heed Compiler Warnings: To ensure that your code is secure, use both static and dynamic testing tools and set compiler warning sensitivity to the highest level.</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Architect and Design for Security Policies: Creating system designs with security in mind, using segmented and privilege-based structures, is a key component of security policy architecture.</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Keep It Simple: To reduce errors and provide a stable, secure environment, avoid complexity in system designs.</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Default Deny: Access should always default to "deny", relying on specific permissions for approvals rather than exclusions.</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Adhere to the Principle of Least Privilege: Grant access only at the necessary level for a specific role, minimizing permissions to reduce potential threats.</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Sanitize Data Sent to Other Systems: To thwart potential injection threats, sanitize data before delivering it to connected systems.</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Practice Defense in Depth: Utilize multi-layered defenses to reduce security weaknesses and control risks by practicing "defense in depth."</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Use Effective Quality Assurance Techniques: To improve code security, give top priority to comprehensive testing, including fuzz, penetration, and source code audits.</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Adopt a Secure Coding Standard: To provide comprehensive security, organizations should impose uniform Secure Coding Standards throughout their development environment.</a:t>
            </a:r>
            <a:endParaRPr lang="en-US" sz="1800" dirty="0">
              <a:effectLst/>
              <a:latin typeface="Calibri" panose="020F0502020204030204" pitchFamily="34" charset="0"/>
              <a:ea typeface="Calibri" panose="020F0502020204030204" pitchFamily="34" charset="0"/>
            </a:endParaRPr>
          </a:p>
          <a:p>
            <a:pPr marL="0" lvl="0" indent="0" algn="l" rtl="0">
              <a:lnSpc>
                <a:spcPct val="100000"/>
              </a:lnSpc>
              <a:spcBef>
                <a:spcPts val="0"/>
              </a:spcBef>
              <a:spcAft>
                <a:spcPts val="0"/>
              </a:spcAft>
              <a:buSzPts val="1100"/>
              <a:buNone/>
            </a:pPr>
            <a:endParaRPr lang="en-US"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Calibri" panose="020F0502020204030204" pitchFamily="34" charset="0"/>
              </a:rPr>
              <a:t>This ranking provides a comprehensive and prioritized list of coding standards, taking into account multiple factors that contribute to the overall security posture of an application. By analyzing each standard's potential risk, likelihood of occurrence, complexity, and potential impact, we've constructed an order that represents the gradient of urgency and importance. Addressing vulnerabilities in this structured manner ensures a systematic approach to security, allowing teams to first tackle the vulnerabilities that pose the most significant threats. As we move down the list, while the issues might be less immediate, they are still integral to maintaining a robust security policy. In essence, this ranking serves as a roadmap, guiding developers and security teams to enhance the security of their systems progressively.</a:t>
            </a:r>
            <a:endParaRPr lang="en-US" sz="18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solidFill>
                <a:schemeClr val="tx1"/>
              </a:solidFill>
              <a:latin typeface="+mj-lt"/>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Encryption in Rest:</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When we discuss 'Encryption at Rest', we're focusing on how we protect our data when it's stationary, such as when it's saved on our hard drives or databases. Imagine it as a vault. Even if someone were to break into our storage systems, without the right key, all they'd find inside would be gibberish. This policy is our commitment to ensuring that our stored data remains confidential, even in the face of potential breaches.</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Encryption in Flight:</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Moving on to 'Encryption in Flight'. This is all about securing our data when it's on the move, traveling from one point to another over networks. Think of it as securing a package being shipped. Even if someone intercepts our data package, they can't understand its contents without the decryption key. This ensures that our data remains confidential, from its point of origin to its destination.</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Encryption in Use:</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Lastly, we have 'Encryption in Use'. This might not be as commonly discussed, but it's equally crucial. It's about safeguarding our data when it's being actively used or processed by our applications. Imagine having a secure reading room where even the documents you're actively reading are protected. This policy ensures that even when data is in the spotlight, being processed or viewed, it remains shielded from potential threats.</a:t>
            </a:r>
            <a:endParaRPr lang="en-US" sz="1800" dirty="0">
              <a:effectLst/>
              <a:latin typeface="Calibri" panose="020F0502020204030204" pitchFamily="34" charset="0"/>
              <a:ea typeface="Calibri" panose="020F0502020204030204" pitchFamily="34" charset="0"/>
            </a:endParaRPr>
          </a:p>
          <a:p>
            <a:pPr marL="158750" lvl="0" indent="0" algn="l">
              <a:buNone/>
            </a:pPr>
            <a:endParaRPr lang="en-US"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Authentication:</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When we mention 'Authentication', we're talking about how we validate the identity of our users, systems, or applications. Think of it as a checkpoint. Before you're allowed in, you need to prove who you are. Whether it's through something you know, like a password; something you have, like a smart card; or something you are, like a fingerprint - authentication is our gatekeeper. It ensures that only those who are truly authorized get access, protecting against unauthorized entries and impersonation.</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Authorization:</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Next, we have 'Authorization'. Once you're authenticated, what can you do? That's where authorization comes into play. It's like getting a wristband at an event. Your wristband color or type determines which areas you can enter. Authorization ensures users only access what they're supposed to, based on their roles or responsibilities. It's our way of ensuring the right person gets the right access and nothing more, protecting data and functions from unintended access.</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Accounting:</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Lastly, there's 'Accounting'. After authentication and authorization, we need a way to monitor what's happening. Accounting is like having CCTV cameras in a building. It meticulously logs who did what, when, and any changes made. This isn't just about keeping tabs; it's about accountability. It provides us with a history, a trail that we can review, analyze, and use for audits or investigations. Whether it's for compliance or to investigate an incident, accounting ensures we have the records we need.</a:t>
            </a:r>
            <a:endParaRPr lang="en-US" sz="1800" dirty="0">
              <a:effectLst/>
              <a:latin typeface="Calibri" panose="020F0502020204030204" pitchFamily="34" charset="0"/>
              <a:ea typeface="Calibri" panose="020F0502020204030204" pitchFamily="34" charset="0"/>
            </a:endParaRPr>
          </a:p>
          <a:p>
            <a:pPr marL="0" lvl="0" indent="0" algn="l" rtl="0">
              <a:lnSpc>
                <a:spcPct val="100000"/>
              </a:lnSpc>
              <a:spcBef>
                <a:spcPts val="0"/>
              </a:spcBef>
              <a:spcAft>
                <a:spcPts val="0"/>
              </a:spcAft>
              <a:buSzPts val="1100"/>
              <a:buNone/>
            </a:pP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Calibri" panose="020F0502020204030204" pitchFamily="34" charset="0"/>
              </a:rPr>
              <a:t>By making sure that our declarations are clear in this test, we are stressing the readability and clarity of our code. As we all know, ambiguous declarations can cause developers to become confused and can result in undesired </a:t>
            </a:r>
            <a:r>
              <a:rPr lang="en-US" sz="1800" dirty="0" err="1">
                <a:effectLst/>
                <a:latin typeface="Calibri" panose="020F0502020204030204" pitchFamily="34" charset="0"/>
                <a:ea typeface="Calibri" panose="020F0502020204030204" pitchFamily="34" charset="0"/>
                <a:cs typeface="Calibri" panose="020F0502020204030204" pitchFamily="34" charset="0"/>
              </a:rPr>
              <a:t>behaviour</a:t>
            </a:r>
            <a:r>
              <a:rPr lang="en-US" sz="1800" dirty="0">
                <a:effectLst/>
                <a:latin typeface="Calibri" panose="020F0502020204030204" pitchFamily="34" charset="0"/>
                <a:ea typeface="Calibri" panose="020F0502020204030204" pitchFamily="34" charset="0"/>
                <a:cs typeface="Calibri" panose="020F0502020204030204" pitchFamily="34" charset="0"/>
              </a:rPr>
              <a:t>. Our goal in conforming to the STD-001-CPP standard is to make our code as unambiguous and simple as feasible. By managing our mutex with the std::</a:t>
            </a:r>
            <a:r>
              <a:rPr lang="en-US" sz="1800" dirty="0" err="1">
                <a:effectLst/>
                <a:latin typeface="Calibri" panose="020F0502020204030204" pitchFamily="34" charset="0"/>
                <a:ea typeface="Calibri" panose="020F0502020204030204" pitchFamily="34" charset="0"/>
                <a:cs typeface="Calibri" panose="020F0502020204030204" pitchFamily="34" charset="0"/>
              </a:rPr>
              <a:t>unique_lock</a:t>
            </a:r>
            <a:r>
              <a:rPr lang="en-US" sz="1800" dirty="0">
                <a:effectLst/>
                <a:latin typeface="Calibri" panose="020F0502020204030204" pitchFamily="34" charset="0"/>
                <a:ea typeface="Calibri" panose="020F0502020204030204" pitchFamily="34" charset="0"/>
                <a:cs typeface="Calibri" panose="020F0502020204030204" pitchFamily="34" charset="0"/>
              </a:rPr>
              <a:t> in this example of conforming code, we have ensured thread safety. Utilizing the increment_by_42 function, we may increase our shared resource by 42. The function acts as anticipated and increases the </a:t>
            </a:r>
            <a:r>
              <a:rPr lang="en-US" sz="1800" dirty="0" err="1">
                <a:effectLst/>
                <a:latin typeface="Calibri" panose="020F0502020204030204" pitchFamily="34" charset="0"/>
                <a:ea typeface="Calibri" panose="020F0502020204030204" pitchFamily="34" charset="0"/>
                <a:cs typeface="Calibri" panose="020F0502020204030204" pitchFamily="34" charset="0"/>
              </a:rPr>
              <a:t>shared_resource</a:t>
            </a:r>
            <a:r>
              <a:rPr lang="en-US" sz="1800" dirty="0">
                <a:effectLst/>
                <a:latin typeface="Calibri" panose="020F0502020204030204" pitchFamily="34" charset="0"/>
                <a:ea typeface="Calibri" panose="020F0502020204030204" pitchFamily="34" charset="0"/>
                <a:cs typeface="Calibri" panose="020F0502020204030204" pitchFamily="34" charset="0"/>
              </a:rPr>
              <a:t> by the specified amount, according to our test. This exemplifies how powerful crystal-clear declarations can be in assuring predictable and secure code behavior.</a:t>
            </a:r>
            <a:endParaRPr lang="en-US" sz="1800" dirty="0">
              <a:effectLst/>
              <a:latin typeface="Calibri" panose="020F0502020204030204" pitchFamily="34" charset="0"/>
              <a:ea typeface="Calibri" panose="020F0502020204030204" pitchFamily="34" charset="0"/>
            </a:endParaRP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Calibri" panose="020F0502020204030204" pitchFamily="34" charset="0"/>
              </a:rPr>
              <a:t>In the second test, we explore the idea of integer precision in more detail. As is well known, maintaining data integrity requires proper representation of integer precision. The STD-002-C standard emphasizes precise integer precisions in order to underline the significance of this. We've included a </a:t>
            </a:r>
            <a:r>
              <a:rPr lang="en-US" sz="1800" dirty="0" err="1">
                <a:effectLst/>
                <a:latin typeface="Calibri" panose="020F0502020204030204" pitchFamily="34" charset="0"/>
                <a:ea typeface="Calibri" panose="020F0502020204030204" pitchFamily="34" charset="0"/>
                <a:cs typeface="Calibri" panose="020F0502020204030204" pitchFamily="34" charset="0"/>
              </a:rPr>
              <a:t>popcount</a:t>
            </a:r>
            <a:r>
              <a:rPr lang="en-US" sz="1800" dirty="0">
                <a:effectLst/>
                <a:latin typeface="Calibri" panose="020F0502020204030204" pitchFamily="34" charset="0"/>
                <a:ea typeface="Calibri" panose="020F0502020204030204" pitchFamily="34" charset="0"/>
                <a:cs typeface="Calibri" panose="020F0502020204030204" pitchFamily="34" charset="0"/>
              </a:rPr>
              <a:t> function to our example of conforming code, which precisely counts the number of set bits and provides us with the precision. We evaluate our precision computation against the UINTMAX_MAX, which represents the maximum value for the greatest integer type, to make sure it is reliable. The test demonstrates that our precision calculation matches the integer type's anticipated precision. Because of the constant awareness of the precise capabilities of our integer types, our code is more secure and predictable.</a:t>
            </a:r>
            <a:endParaRPr lang="en-US" sz="1800" dirty="0">
              <a:effectLst/>
              <a:latin typeface="Calibri" panose="020F0502020204030204" pitchFamily="34" charset="0"/>
              <a:ea typeface="Calibri" panose="020F0502020204030204" pitchFamily="34" charset="0"/>
            </a:endParaRP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9865421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0.m4a"/><Relationship Id="rId7" Type="http://schemas.openxmlformats.org/officeDocument/2006/relationships/image" Target="../media/image8.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1.m4a"/><Relationship Id="rId7" Type="http://schemas.openxmlformats.org/officeDocument/2006/relationships/image" Target="../media/image9.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10.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6.m4a"/><Relationship Id="rId7" Type="http://schemas.openxmlformats.org/officeDocument/2006/relationships/hyperlink" Target="https://www.reuters.com/article/us-equifax-breach-idUSKCN1C71VY" TargetMode="External"/><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hyperlink" Target="https://cloud.google.com/beyondcorp-enterprise?hl=en" TargetMode="External"/><Relationship Id="rId5" Type="http://schemas.openxmlformats.org/officeDocument/2006/relationships/notesSlide" Target="../notesSlides/notesSlide16.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7.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dirty="0"/>
              <a:t>Green Pace</a:t>
            </a:r>
            <a:endParaRPr dirty="0"/>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Evan Bush</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10" name="Audio 9">
            <a:extLst>
              <a:ext uri="{FF2B5EF4-FFF2-40B4-BE49-F238E27FC236}">
                <a16:creationId xmlns:a16="http://schemas.microsoft.com/office/drawing/2014/main" id="{9C5EBDFC-F6A2-F629-1E3D-B812F4F0E79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333"/>
    </mc:Choice>
    <mc:Fallback>
      <p:transition spd="slow" advTm="53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5" name="Google Shape;182;p7">
            <a:extLst>
              <a:ext uri="{FF2B5EF4-FFF2-40B4-BE49-F238E27FC236}">
                <a16:creationId xmlns:a16="http://schemas.microsoft.com/office/drawing/2014/main" id="{0E8DE4D1-B5AA-A172-A6B2-55FFB0149465}"/>
              </a:ext>
            </a:extLst>
          </p:cNvPr>
          <p:cNvSpPr txBox="1">
            <a:spLocks noGrp="1"/>
          </p:cNvSpPr>
          <p:nvPr>
            <p:ph type="body" idx="1"/>
          </p:nvPr>
        </p:nvSpPr>
        <p:spPr>
          <a:xfrm>
            <a:off x="1794163" y="1926214"/>
            <a:ext cx="8033327" cy="890877"/>
          </a:xfrm>
          <a:prstGeom prst="rect">
            <a:avLst/>
          </a:prstGeom>
          <a:noFill/>
          <a:ln>
            <a:noFill/>
          </a:ln>
        </p:spPr>
        <p:txBody>
          <a:bodyPr spcFirstLastPara="1" wrap="square" lIns="91425" tIns="45700" rIns="91425" bIns="45700" numCol="1" anchor="t" anchorCtr="0">
            <a:normAutofit/>
          </a:bodyPr>
          <a:lstStyle/>
          <a:p>
            <a:pPr marL="0" lvl="0" indent="0" algn="ctr" rtl="0">
              <a:lnSpc>
                <a:spcPct val="150000"/>
              </a:lnSpc>
              <a:spcBef>
                <a:spcPts val="0"/>
              </a:spcBef>
              <a:spcAft>
                <a:spcPts val="0"/>
              </a:spcAft>
              <a:buClr>
                <a:schemeClr val="lt1"/>
              </a:buClr>
              <a:buSzPts val="2000"/>
              <a:buNone/>
            </a:pPr>
            <a:r>
              <a:rPr lang="en-US" sz="2000" b="1" dirty="0"/>
              <a:t>Are format strings free from user input?</a:t>
            </a:r>
          </a:p>
          <a:p>
            <a:pPr marL="0" lvl="0" indent="0" algn="ctr" rtl="0">
              <a:lnSpc>
                <a:spcPct val="150000"/>
              </a:lnSpc>
              <a:spcBef>
                <a:spcPts val="0"/>
              </a:spcBef>
              <a:spcAft>
                <a:spcPts val="0"/>
              </a:spcAft>
              <a:buClr>
                <a:schemeClr val="lt1"/>
              </a:buClr>
              <a:buSzPts val="2000"/>
              <a:buNone/>
            </a:pPr>
            <a:r>
              <a:rPr lang="en-US" sz="1200" dirty="0"/>
              <a:t>STD-004-C - Exclude user input from format strings</a:t>
            </a:r>
          </a:p>
        </p:txBody>
      </p:sp>
      <p:pic>
        <p:nvPicPr>
          <p:cNvPr id="7" name="Picture 6" descr="A computer screen shot of code&#10;&#10;Description automatically generated">
            <a:extLst>
              <a:ext uri="{FF2B5EF4-FFF2-40B4-BE49-F238E27FC236}">
                <a16:creationId xmlns:a16="http://schemas.microsoft.com/office/drawing/2014/main" id="{D18BAEAE-7BC0-5D77-5898-D3DE1FCB333A}"/>
              </a:ext>
            </a:extLst>
          </p:cNvPr>
          <p:cNvPicPr>
            <a:picLocks noChangeAspect="1"/>
          </p:cNvPicPr>
          <p:nvPr/>
        </p:nvPicPr>
        <p:blipFill>
          <a:blip r:embed="rId7"/>
          <a:stretch>
            <a:fillRect/>
          </a:stretch>
        </p:blipFill>
        <p:spPr>
          <a:xfrm>
            <a:off x="3159017" y="2841641"/>
            <a:ext cx="5303618" cy="3748110"/>
          </a:xfrm>
          <a:prstGeom prst="rect">
            <a:avLst/>
          </a:prstGeom>
          <a:ln w="25400">
            <a:solidFill>
              <a:schemeClr val="bg1"/>
            </a:solidFill>
          </a:ln>
        </p:spPr>
      </p:pic>
      <p:pic>
        <p:nvPicPr>
          <p:cNvPr id="4" name="Audio 3">
            <a:extLst>
              <a:ext uri="{FF2B5EF4-FFF2-40B4-BE49-F238E27FC236}">
                <a16:creationId xmlns:a16="http://schemas.microsoft.com/office/drawing/2014/main" id="{5527623B-6230-59C4-355F-3C7483FEE334}"/>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858138922"/>
      </p:ext>
    </p:extLst>
  </p:cSld>
  <p:clrMapOvr>
    <a:masterClrMapping/>
  </p:clrMapOvr>
  <mc:AlternateContent xmlns:mc="http://schemas.openxmlformats.org/markup-compatibility/2006">
    <mc:Choice xmlns:p14="http://schemas.microsoft.com/office/powerpoint/2010/main" Requires="p14">
      <p:transition spd="slow" p14:dur="2000" advTm="44800"/>
    </mc:Choice>
    <mc:Fallback>
      <p:transition spd="slow" advTm="448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5" name="Google Shape;182;p7">
            <a:extLst>
              <a:ext uri="{FF2B5EF4-FFF2-40B4-BE49-F238E27FC236}">
                <a16:creationId xmlns:a16="http://schemas.microsoft.com/office/drawing/2014/main" id="{0E8DE4D1-B5AA-A172-A6B2-55FFB0149465}"/>
              </a:ext>
            </a:extLst>
          </p:cNvPr>
          <p:cNvSpPr txBox="1">
            <a:spLocks noGrp="1"/>
          </p:cNvSpPr>
          <p:nvPr>
            <p:ph type="body" idx="1"/>
          </p:nvPr>
        </p:nvSpPr>
        <p:spPr>
          <a:xfrm>
            <a:off x="1794162" y="1926215"/>
            <a:ext cx="9094231" cy="929528"/>
          </a:xfrm>
          <a:prstGeom prst="rect">
            <a:avLst/>
          </a:prstGeom>
          <a:noFill/>
          <a:ln>
            <a:noFill/>
          </a:ln>
        </p:spPr>
        <p:txBody>
          <a:bodyPr spcFirstLastPara="1" wrap="square" lIns="91425" tIns="45700" rIns="91425" bIns="45700" numCol="1" anchor="t" anchorCtr="0">
            <a:normAutofit/>
          </a:bodyPr>
          <a:lstStyle/>
          <a:p>
            <a:pPr marL="0" lvl="0" indent="0" algn="ctr" rtl="0">
              <a:lnSpc>
                <a:spcPct val="150000"/>
              </a:lnSpc>
              <a:spcBef>
                <a:spcPts val="0"/>
              </a:spcBef>
              <a:spcAft>
                <a:spcPts val="0"/>
              </a:spcAft>
              <a:buClr>
                <a:schemeClr val="lt1"/>
              </a:buClr>
              <a:buSzPts val="2000"/>
              <a:buNone/>
            </a:pPr>
            <a:r>
              <a:rPr lang="en-US" sz="2000" b="1" dirty="0"/>
              <a:t>Is memory deallocation restricted to dynamically allocated resources?</a:t>
            </a:r>
          </a:p>
          <a:p>
            <a:pPr marL="0" lvl="0" indent="0" algn="ctr" rtl="0">
              <a:lnSpc>
                <a:spcPct val="150000"/>
              </a:lnSpc>
              <a:spcBef>
                <a:spcPts val="0"/>
              </a:spcBef>
              <a:spcAft>
                <a:spcPts val="0"/>
              </a:spcAft>
              <a:buClr>
                <a:schemeClr val="lt1"/>
              </a:buClr>
              <a:buSzPts val="2000"/>
              <a:buNone/>
            </a:pPr>
            <a:r>
              <a:rPr lang="en-US" sz="1200" dirty="0"/>
              <a:t>STD-005-C - Only free memory allocated dynamically</a:t>
            </a:r>
          </a:p>
        </p:txBody>
      </p:sp>
      <p:pic>
        <p:nvPicPr>
          <p:cNvPr id="3" name="Picture 2" descr="A black screen with white text&#10;&#10;Description automatically generated">
            <a:extLst>
              <a:ext uri="{FF2B5EF4-FFF2-40B4-BE49-F238E27FC236}">
                <a16:creationId xmlns:a16="http://schemas.microsoft.com/office/drawing/2014/main" id="{12CEF148-68D9-BFE8-559E-4C43085C5ABD}"/>
              </a:ext>
            </a:extLst>
          </p:cNvPr>
          <p:cNvPicPr>
            <a:picLocks noChangeAspect="1"/>
          </p:cNvPicPr>
          <p:nvPr/>
        </p:nvPicPr>
        <p:blipFill>
          <a:blip r:embed="rId7"/>
          <a:stretch>
            <a:fillRect/>
          </a:stretch>
        </p:blipFill>
        <p:spPr>
          <a:xfrm>
            <a:off x="2209800" y="3219215"/>
            <a:ext cx="7772400" cy="1078969"/>
          </a:xfrm>
          <a:prstGeom prst="rect">
            <a:avLst/>
          </a:prstGeom>
          <a:ln w="25400">
            <a:solidFill>
              <a:schemeClr val="bg1"/>
            </a:solidFill>
          </a:ln>
        </p:spPr>
      </p:pic>
      <p:pic>
        <p:nvPicPr>
          <p:cNvPr id="10" name="Audio 9">
            <a:extLst>
              <a:ext uri="{FF2B5EF4-FFF2-40B4-BE49-F238E27FC236}">
                <a16:creationId xmlns:a16="http://schemas.microsoft.com/office/drawing/2014/main" id="{3F5D8179-A22C-7651-D325-347CD6298BD5}"/>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427332377"/>
      </p:ext>
    </p:extLst>
  </p:cSld>
  <p:clrMapOvr>
    <a:masterClrMapping/>
  </p:clrMapOvr>
  <mc:AlternateContent xmlns:mc="http://schemas.openxmlformats.org/markup-compatibility/2006">
    <mc:Choice xmlns:p14="http://schemas.microsoft.com/office/powerpoint/2010/main" Requires="p14">
      <p:transition spd="slow" p14:dur="2000" advTm="34474"/>
    </mc:Choice>
    <mc:Fallback>
      <p:transition spd="slow" advTm="344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9" name="Audio 18">
            <a:extLst>
              <a:ext uri="{FF2B5EF4-FFF2-40B4-BE49-F238E27FC236}">
                <a16:creationId xmlns:a16="http://schemas.microsoft.com/office/drawing/2014/main" id="{E4FAE2B3-B06F-4BB1-6A57-A64D5C049C63}"/>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76640"/>
    </mc:Choice>
    <mc:Fallback>
      <p:transition spd="slow" advTm="1766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4" name="Google Shape;182;p7">
            <a:extLst>
              <a:ext uri="{FF2B5EF4-FFF2-40B4-BE49-F238E27FC236}">
                <a16:creationId xmlns:a16="http://schemas.microsoft.com/office/drawing/2014/main" id="{A2F24435-64F5-72B2-513B-83AD4AF36931}"/>
              </a:ext>
            </a:extLst>
          </p:cNvPr>
          <p:cNvSpPr txBox="1">
            <a:spLocks noGrp="1"/>
          </p:cNvSpPr>
          <p:nvPr>
            <p:ph type="body" idx="1"/>
          </p:nvPr>
        </p:nvSpPr>
        <p:spPr>
          <a:xfrm>
            <a:off x="2748975" y="1900662"/>
            <a:ext cx="2833254" cy="1604540"/>
          </a:xfrm>
          <a:prstGeom prst="rect">
            <a:avLst/>
          </a:prstGeom>
          <a:noFill/>
          <a:ln>
            <a:noFill/>
          </a:ln>
        </p:spPr>
        <p:txBody>
          <a:bodyPr spcFirstLastPara="1" wrap="square" lIns="91425" tIns="45700" rIns="91425" bIns="45700" numCol="1" anchor="t" anchorCtr="0">
            <a:normAutofit/>
          </a:bodyPr>
          <a:lstStyle/>
          <a:p>
            <a:pPr marL="0" indent="0" algn="ctr">
              <a:lnSpc>
                <a:spcPct val="150000"/>
              </a:lnSpc>
              <a:spcBef>
                <a:spcPts val="0"/>
              </a:spcBef>
              <a:buSzPts val="2000"/>
              <a:buNone/>
            </a:pPr>
            <a:r>
              <a:rPr lang="en-US" sz="2000" b="1" dirty="0"/>
              <a:t>Problems</a:t>
            </a:r>
          </a:p>
          <a:p>
            <a:pPr marL="0" indent="0" algn="ctr">
              <a:lnSpc>
                <a:spcPct val="150000"/>
              </a:lnSpc>
              <a:spcBef>
                <a:spcPts val="0"/>
              </a:spcBef>
              <a:buSzPts val="2000"/>
              <a:buNone/>
            </a:pPr>
            <a:r>
              <a:rPr lang="en-US" sz="1200" dirty="0"/>
              <a:t>Lack of clarity</a:t>
            </a:r>
          </a:p>
          <a:p>
            <a:pPr marL="0" indent="0" algn="ctr">
              <a:lnSpc>
                <a:spcPct val="150000"/>
              </a:lnSpc>
              <a:spcBef>
                <a:spcPts val="0"/>
              </a:spcBef>
              <a:buSzPts val="2000"/>
              <a:buNone/>
            </a:pPr>
            <a:r>
              <a:rPr lang="en-US" sz="1200" dirty="0"/>
              <a:t>Security Gaps</a:t>
            </a:r>
          </a:p>
        </p:txBody>
      </p:sp>
      <p:sp>
        <p:nvSpPr>
          <p:cNvPr id="5" name="Google Shape;182;p7">
            <a:extLst>
              <a:ext uri="{FF2B5EF4-FFF2-40B4-BE49-F238E27FC236}">
                <a16:creationId xmlns:a16="http://schemas.microsoft.com/office/drawing/2014/main" id="{6D190169-D53D-D7DD-2A83-921AA067C1F1}"/>
              </a:ext>
            </a:extLst>
          </p:cNvPr>
          <p:cNvSpPr txBox="1">
            <a:spLocks/>
          </p:cNvSpPr>
          <p:nvPr/>
        </p:nvSpPr>
        <p:spPr>
          <a:xfrm>
            <a:off x="6129481" y="1907590"/>
            <a:ext cx="3540993" cy="1597612"/>
          </a:xfrm>
          <a:prstGeom prst="rect">
            <a:avLst/>
          </a:prstGeom>
          <a:noFill/>
          <a:ln>
            <a:noFill/>
          </a:ln>
        </p:spPr>
        <p:txBody>
          <a:bodyPr spcFirstLastPara="1" wrap="square" lIns="91425" tIns="45700" rIns="91425" bIns="45700" numCol="1"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0" indent="0" algn="ctr">
              <a:lnSpc>
                <a:spcPct val="150000"/>
              </a:lnSpc>
              <a:spcBef>
                <a:spcPts val="0"/>
              </a:spcBef>
              <a:buSzPts val="2000"/>
              <a:buFont typeface="Arial"/>
              <a:buNone/>
            </a:pPr>
            <a:r>
              <a:rPr lang="en-US" sz="2000" b="1" dirty="0"/>
              <a:t>Solutions</a:t>
            </a:r>
          </a:p>
          <a:p>
            <a:pPr marL="0" indent="0" algn="ctr">
              <a:lnSpc>
                <a:spcPct val="150000"/>
              </a:lnSpc>
              <a:spcBef>
                <a:spcPts val="0"/>
              </a:spcBef>
              <a:buSzPts val="2000"/>
              <a:buNone/>
            </a:pPr>
            <a:r>
              <a:rPr lang="en-US" sz="1200" dirty="0"/>
              <a:t>Comprehensive Security Approach</a:t>
            </a:r>
          </a:p>
          <a:p>
            <a:pPr marL="0" indent="0" algn="ctr">
              <a:lnSpc>
                <a:spcPct val="150000"/>
              </a:lnSpc>
              <a:spcBef>
                <a:spcPts val="0"/>
              </a:spcBef>
              <a:buSzPts val="2000"/>
              <a:buNone/>
            </a:pPr>
            <a:r>
              <a:rPr lang="en-US" sz="1200" dirty="0"/>
              <a:t>Automation</a:t>
            </a:r>
          </a:p>
        </p:txBody>
      </p:sp>
      <p:sp>
        <p:nvSpPr>
          <p:cNvPr id="6" name="Google Shape;182;p7">
            <a:extLst>
              <a:ext uri="{FF2B5EF4-FFF2-40B4-BE49-F238E27FC236}">
                <a16:creationId xmlns:a16="http://schemas.microsoft.com/office/drawing/2014/main" id="{25A39E88-AFAD-67A1-3067-D891C52DE81E}"/>
              </a:ext>
            </a:extLst>
          </p:cNvPr>
          <p:cNvSpPr txBox="1">
            <a:spLocks/>
          </p:cNvSpPr>
          <p:nvPr/>
        </p:nvSpPr>
        <p:spPr>
          <a:xfrm>
            <a:off x="2655453" y="3592946"/>
            <a:ext cx="7236691" cy="544945"/>
          </a:xfrm>
          <a:prstGeom prst="rect">
            <a:avLst/>
          </a:prstGeom>
          <a:noFill/>
          <a:ln>
            <a:noFill/>
          </a:ln>
        </p:spPr>
        <p:txBody>
          <a:bodyPr spcFirstLastPara="1" wrap="square" lIns="91425" tIns="45700" rIns="91425" bIns="45700" numCol="1" anchor="t" anchorCtr="0">
            <a:normAutofit lnSpcReduction="1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0" indent="0" algn="ctr">
              <a:lnSpc>
                <a:spcPct val="150000"/>
              </a:lnSpc>
              <a:spcBef>
                <a:spcPts val="0"/>
              </a:spcBef>
              <a:buSzPts val="2000"/>
              <a:buFont typeface="Arial"/>
              <a:buNone/>
            </a:pPr>
            <a:r>
              <a:rPr lang="en-US" sz="2000" b="1" dirty="0"/>
              <a:t>Risks or Benefits</a:t>
            </a:r>
          </a:p>
        </p:txBody>
      </p:sp>
      <p:sp>
        <p:nvSpPr>
          <p:cNvPr id="7" name="Google Shape;182;p7">
            <a:extLst>
              <a:ext uri="{FF2B5EF4-FFF2-40B4-BE49-F238E27FC236}">
                <a16:creationId xmlns:a16="http://schemas.microsoft.com/office/drawing/2014/main" id="{A400CC02-F1A1-7C9A-D44C-2D0E538D19DB}"/>
              </a:ext>
            </a:extLst>
          </p:cNvPr>
          <p:cNvSpPr txBox="1">
            <a:spLocks/>
          </p:cNvSpPr>
          <p:nvPr/>
        </p:nvSpPr>
        <p:spPr>
          <a:xfrm>
            <a:off x="2748975" y="4131469"/>
            <a:ext cx="3505201" cy="2285606"/>
          </a:xfrm>
          <a:prstGeom prst="rect">
            <a:avLst/>
          </a:prstGeom>
          <a:noFill/>
          <a:ln>
            <a:noFill/>
          </a:ln>
        </p:spPr>
        <p:txBody>
          <a:bodyPr spcFirstLastPara="1" wrap="square" lIns="91425" tIns="45700" rIns="91425" bIns="45700" numCol="1"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0" indent="0" algn="ctr">
              <a:lnSpc>
                <a:spcPct val="150000"/>
              </a:lnSpc>
              <a:spcBef>
                <a:spcPts val="0"/>
              </a:spcBef>
              <a:buSzPts val="2000"/>
              <a:buFont typeface="Arial"/>
              <a:buNone/>
            </a:pPr>
            <a:r>
              <a:rPr lang="en-US" sz="1400" b="1" dirty="0"/>
              <a:t>Acting Now</a:t>
            </a:r>
          </a:p>
          <a:p>
            <a:pPr marL="0" indent="0" algn="ctr">
              <a:lnSpc>
                <a:spcPct val="150000"/>
              </a:lnSpc>
              <a:spcBef>
                <a:spcPts val="0"/>
              </a:spcBef>
              <a:buSzPts val="2000"/>
              <a:buNone/>
            </a:pPr>
            <a:r>
              <a:rPr lang="en-US" sz="1200" dirty="0"/>
              <a:t>Benefits: Reduce potential vulnerabilities, ensure compliance, and improve trust with stakeholders.</a:t>
            </a:r>
          </a:p>
          <a:p>
            <a:pPr marL="0" indent="0" algn="ctr">
              <a:lnSpc>
                <a:spcPct val="150000"/>
              </a:lnSpc>
              <a:spcBef>
                <a:spcPts val="0"/>
              </a:spcBef>
              <a:buSzPts val="2000"/>
              <a:buNone/>
            </a:pPr>
            <a:endParaRPr lang="en-US" sz="1200" dirty="0"/>
          </a:p>
          <a:p>
            <a:pPr marL="0" indent="0" algn="ctr">
              <a:lnSpc>
                <a:spcPct val="150000"/>
              </a:lnSpc>
              <a:spcBef>
                <a:spcPts val="0"/>
              </a:spcBef>
              <a:buSzPts val="2000"/>
              <a:buNone/>
            </a:pPr>
            <a:r>
              <a:rPr lang="en-US" sz="1200" dirty="0"/>
              <a:t>Risks: disruption of current workflows</a:t>
            </a:r>
          </a:p>
          <a:p>
            <a:pPr marL="0" indent="0" algn="ctr">
              <a:lnSpc>
                <a:spcPct val="150000"/>
              </a:lnSpc>
              <a:spcBef>
                <a:spcPts val="0"/>
              </a:spcBef>
              <a:buSzPts val="2000"/>
              <a:buFont typeface="Arial"/>
              <a:buNone/>
            </a:pPr>
            <a:endParaRPr lang="en-US" sz="2000" b="1" dirty="0"/>
          </a:p>
        </p:txBody>
      </p:sp>
      <p:sp>
        <p:nvSpPr>
          <p:cNvPr id="9" name="Google Shape;182;p7">
            <a:extLst>
              <a:ext uri="{FF2B5EF4-FFF2-40B4-BE49-F238E27FC236}">
                <a16:creationId xmlns:a16="http://schemas.microsoft.com/office/drawing/2014/main" id="{C7F70864-9208-FF33-BD12-DA5B940F9F87}"/>
              </a:ext>
            </a:extLst>
          </p:cNvPr>
          <p:cNvSpPr txBox="1">
            <a:spLocks/>
          </p:cNvSpPr>
          <p:nvPr/>
        </p:nvSpPr>
        <p:spPr>
          <a:xfrm>
            <a:off x="6778555" y="4151942"/>
            <a:ext cx="3540993" cy="2285606"/>
          </a:xfrm>
          <a:prstGeom prst="rect">
            <a:avLst/>
          </a:prstGeom>
          <a:noFill/>
          <a:ln>
            <a:noFill/>
          </a:ln>
        </p:spPr>
        <p:txBody>
          <a:bodyPr spcFirstLastPara="1" wrap="square" lIns="91425" tIns="45700" rIns="91425" bIns="45700" numCol="1"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0" indent="0" algn="ctr">
              <a:lnSpc>
                <a:spcPct val="150000"/>
              </a:lnSpc>
              <a:spcBef>
                <a:spcPts val="0"/>
              </a:spcBef>
              <a:buSzPts val="2000"/>
              <a:buNone/>
            </a:pPr>
            <a:r>
              <a:rPr lang="en-US" sz="1400" b="1" dirty="0"/>
              <a:t>Waiting</a:t>
            </a:r>
          </a:p>
          <a:p>
            <a:pPr marL="0" indent="0" algn="ctr">
              <a:lnSpc>
                <a:spcPct val="150000"/>
              </a:lnSpc>
              <a:spcBef>
                <a:spcPts val="0"/>
              </a:spcBef>
              <a:buSzPts val="2000"/>
              <a:buNone/>
            </a:pPr>
            <a:r>
              <a:rPr lang="en-US" sz="1200" dirty="0"/>
              <a:t>Benefits: More time to plan</a:t>
            </a:r>
          </a:p>
          <a:p>
            <a:pPr marL="0" indent="0" algn="ctr">
              <a:lnSpc>
                <a:spcPct val="150000"/>
              </a:lnSpc>
              <a:spcBef>
                <a:spcPts val="0"/>
              </a:spcBef>
              <a:buSzPts val="2000"/>
              <a:buNone/>
            </a:pPr>
            <a:endParaRPr lang="en-US" sz="1200" dirty="0"/>
          </a:p>
          <a:p>
            <a:pPr marL="0" indent="0" algn="ctr">
              <a:lnSpc>
                <a:spcPct val="150000"/>
              </a:lnSpc>
              <a:spcBef>
                <a:spcPts val="0"/>
              </a:spcBef>
              <a:buSzPts val="2000"/>
              <a:buNone/>
            </a:pPr>
            <a:endParaRPr lang="en-US" sz="1200" dirty="0"/>
          </a:p>
          <a:p>
            <a:pPr marL="0" indent="0" algn="ctr">
              <a:lnSpc>
                <a:spcPct val="150000"/>
              </a:lnSpc>
              <a:spcBef>
                <a:spcPts val="0"/>
              </a:spcBef>
              <a:buSzPts val="2000"/>
              <a:buNone/>
            </a:pPr>
            <a:endParaRPr lang="en-US" sz="1200" dirty="0"/>
          </a:p>
          <a:p>
            <a:pPr marL="0" indent="0" algn="ctr">
              <a:lnSpc>
                <a:spcPct val="150000"/>
              </a:lnSpc>
              <a:spcBef>
                <a:spcPts val="0"/>
              </a:spcBef>
              <a:buSzPts val="2000"/>
              <a:buNone/>
            </a:pPr>
            <a:r>
              <a:rPr lang="en-US" sz="1200" dirty="0"/>
              <a:t>Risks: Potential security vulnerabilities remain unaddressed</a:t>
            </a:r>
            <a:endParaRPr lang="en-US" sz="1200" b="1" dirty="0"/>
          </a:p>
        </p:txBody>
      </p:sp>
      <p:pic>
        <p:nvPicPr>
          <p:cNvPr id="21" name="Audio 20">
            <a:extLst>
              <a:ext uri="{FF2B5EF4-FFF2-40B4-BE49-F238E27FC236}">
                <a16:creationId xmlns:a16="http://schemas.microsoft.com/office/drawing/2014/main" id="{B1097BFC-B0B8-4F13-4BA8-63BB712DD02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1573"/>
    </mc:Choice>
    <mc:Fallback>
      <p:transition spd="slow" advTm="1115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4" name="Google Shape;182;p7">
            <a:extLst>
              <a:ext uri="{FF2B5EF4-FFF2-40B4-BE49-F238E27FC236}">
                <a16:creationId xmlns:a16="http://schemas.microsoft.com/office/drawing/2014/main" id="{B7FC8F35-F0B1-FD87-F809-37C23D598933}"/>
              </a:ext>
            </a:extLst>
          </p:cNvPr>
          <p:cNvSpPr txBox="1">
            <a:spLocks noGrp="1"/>
          </p:cNvSpPr>
          <p:nvPr>
            <p:ph type="body" idx="1"/>
          </p:nvPr>
        </p:nvSpPr>
        <p:spPr>
          <a:xfrm>
            <a:off x="5427519" y="2117568"/>
            <a:ext cx="1889990" cy="556490"/>
          </a:xfrm>
          <a:prstGeom prst="rect">
            <a:avLst/>
          </a:prstGeom>
          <a:noFill/>
          <a:ln>
            <a:noFill/>
          </a:ln>
        </p:spPr>
        <p:txBody>
          <a:bodyPr spcFirstLastPara="1" wrap="square" lIns="91425" tIns="45700" rIns="91425" bIns="45700" numCol="1" anchor="t" anchorCtr="0">
            <a:normAutofit/>
          </a:bodyPr>
          <a:lstStyle/>
          <a:p>
            <a:pPr marL="0" indent="0" algn="ctr">
              <a:lnSpc>
                <a:spcPct val="150000"/>
              </a:lnSpc>
              <a:spcBef>
                <a:spcPts val="0"/>
              </a:spcBef>
              <a:buSzPts val="2000"/>
              <a:buNone/>
            </a:pPr>
            <a:r>
              <a:rPr lang="en-US" sz="2000" b="1" dirty="0"/>
              <a:t>Current Gaps</a:t>
            </a:r>
            <a:endParaRPr lang="en-US" sz="1200" dirty="0"/>
          </a:p>
        </p:txBody>
      </p:sp>
      <p:sp>
        <p:nvSpPr>
          <p:cNvPr id="5" name="Google Shape;182;p7">
            <a:extLst>
              <a:ext uri="{FF2B5EF4-FFF2-40B4-BE49-F238E27FC236}">
                <a16:creationId xmlns:a16="http://schemas.microsoft.com/office/drawing/2014/main" id="{F3B7D4AB-3C45-2F33-32B6-30A29DF33099}"/>
              </a:ext>
            </a:extLst>
          </p:cNvPr>
          <p:cNvSpPr txBox="1">
            <a:spLocks/>
          </p:cNvSpPr>
          <p:nvPr/>
        </p:nvSpPr>
        <p:spPr>
          <a:xfrm>
            <a:off x="3774210" y="4438097"/>
            <a:ext cx="5196608" cy="556490"/>
          </a:xfrm>
          <a:prstGeom prst="rect">
            <a:avLst/>
          </a:prstGeom>
          <a:noFill/>
          <a:ln>
            <a:noFill/>
          </a:ln>
        </p:spPr>
        <p:txBody>
          <a:bodyPr spcFirstLastPara="1" wrap="square" lIns="91425" tIns="45700" rIns="91425" bIns="45700" numCol="1"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0" indent="0">
              <a:lnSpc>
                <a:spcPct val="150000"/>
              </a:lnSpc>
              <a:spcBef>
                <a:spcPts val="0"/>
              </a:spcBef>
              <a:buSzPts val="2000"/>
              <a:buFont typeface="Arial"/>
              <a:buNone/>
            </a:pPr>
            <a:r>
              <a:rPr lang="en-US" sz="2000" b="1" dirty="0"/>
              <a:t>Future Potential Gaps and Improvements</a:t>
            </a:r>
          </a:p>
        </p:txBody>
      </p:sp>
      <p:sp>
        <p:nvSpPr>
          <p:cNvPr id="7" name="Google Shape;182;p7">
            <a:extLst>
              <a:ext uri="{FF2B5EF4-FFF2-40B4-BE49-F238E27FC236}">
                <a16:creationId xmlns:a16="http://schemas.microsoft.com/office/drawing/2014/main" id="{AB126153-9040-F299-02AD-5D236F0445B7}"/>
              </a:ext>
            </a:extLst>
          </p:cNvPr>
          <p:cNvSpPr txBox="1">
            <a:spLocks/>
          </p:cNvSpPr>
          <p:nvPr/>
        </p:nvSpPr>
        <p:spPr>
          <a:xfrm>
            <a:off x="5127337" y="2674058"/>
            <a:ext cx="2490354" cy="1630155"/>
          </a:xfrm>
          <a:prstGeom prst="rect">
            <a:avLst/>
          </a:prstGeom>
          <a:noFill/>
          <a:ln>
            <a:noFill/>
          </a:ln>
        </p:spPr>
        <p:txBody>
          <a:bodyPr spcFirstLastPara="1" wrap="square" lIns="91440" tIns="45700" rIns="91425" bIns="45700" numCol="1"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0" indent="0" algn="ctr">
              <a:lnSpc>
                <a:spcPct val="150000"/>
              </a:lnSpc>
              <a:spcBef>
                <a:spcPts val="0"/>
              </a:spcBef>
              <a:buSzPts val="2000"/>
              <a:buNone/>
            </a:pPr>
            <a:r>
              <a:rPr lang="en-US" sz="1200" dirty="0"/>
              <a:t>Adaptability</a:t>
            </a:r>
          </a:p>
          <a:p>
            <a:pPr marL="0" indent="0" algn="ctr">
              <a:lnSpc>
                <a:spcPct val="150000"/>
              </a:lnSpc>
              <a:spcBef>
                <a:spcPts val="0"/>
              </a:spcBef>
              <a:buSzPts val="2000"/>
              <a:buNone/>
            </a:pPr>
            <a:r>
              <a:rPr lang="en-US" sz="1200" dirty="0"/>
              <a:t>Feedback Mechanisms</a:t>
            </a:r>
          </a:p>
          <a:p>
            <a:pPr marL="0" indent="0" algn="ctr">
              <a:lnSpc>
                <a:spcPct val="150000"/>
              </a:lnSpc>
              <a:spcBef>
                <a:spcPts val="0"/>
              </a:spcBef>
              <a:buSzPts val="2000"/>
              <a:buNone/>
            </a:pPr>
            <a:r>
              <a:rPr lang="en-US" sz="1200" dirty="0"/>
              <a:t>Human Factor</a:t>
            </a:r>
          </a:p>
          <a:p>
            <a:pPr marL="0" indent="0" algn="ctr">
              <a:lnSpc>
                <a:spcPct val="150000"/>
              </a:lnSpc>
              <a:spcBef>
                <a:spcPts val="0"/>
              </a:spcBef>
              <a:buSzPts val="2000"/>
              <a:buNone/>
            </a:pPr>
            <a:r>
              <a:rPr lang="en-US" sz="1200" dirty="0"/>
              <a:t>Complexity</a:t>
            </a:r>
          </a:p>
          <a:p>
            <a:pPr marL="0" indent="0" algn="ctr">
              <a:lnSpc>
                <a:spcPct val="150000"/>
              </a:lnSpc>
              <a:spcBef>
                <a:spcPts val="0"/>
              </a:spcBef>
              <a:buSzPts val="2000"/>
              <a:buNone/>
            </a:pPr>
            <a:r>
              <a:rPr lang="en-US" sz="1200" dirty="0"/>
              <a:t>Over-reliance on Automation</a:t>
            </a:r>
          </a:p>
        </p:txBody>
      </p:sp>
      <p:sp>
        <p:nvSpPr>
          <p:cNvPr id="8" name="Google Shape;182;p7">
            <a:extLst>
              <a:ext uri="{FF2B5EF4-FFF2-40B4-BE49-F238E27FC236}">
                <a16:creationId xmlns:a16="http://schemas.microsoft.com/office/drawing/2014/main" id="{6EC44252-7156-2046-273B-1F601EBE8307}"/>
              </a:ext>
            </a:extLst>
          </p:cNvPr>
          <p:cNvSpPr txBox="1">
            <a:spLocks/>
          </p:cNvSpPr>
          <p:nvPr/>
        </p:nvSpPr>
        <p:spPr>
          <a:xfrm>
            <a:off x="4614719" y="4994587"/>
            <a:ext cx="3515590" cy="1011382"/>
          </a:xfrm>
          <a:prstGeom prst="rect">
            <a:avLst/>
          </a:prstGeom>
          <a:noFill/>
          <a:ln>
            <a:noFill/>
          </a:ln>
        </p:spPr>
        <p:txBody>
          <a:bodyPr spcFirstLastPara="1" wrap="square" lIns="91425" tIns="45700" rIns="91425" bIns="45700" numCol="1"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0" indent="0" algn="ctr">
              <a:lnSpc>
                <a:spcPct val="150000"/>
              </a:lnSpc>
              <a:spcBef>
                <a:spcPts val="0"/>
              </a:spcBef>
              <a:buSzPts val="2000"/>
              <a:buNone/>
            </a:pPr>
            <a:r>
              <a:rPr lang="en-US" sz="1200" dirty="0"/>
              <a:t>Integration with New Technologies</a:t>
            </a:r>
          </a:p>
          <a:p>
            <a:pPr marL="0" indent="0" algn="ctr">
              <a:lnSpc>
                <a:spcPct val="150000"/>
              </a:lnSpc>
              <a:spcBef>
                <a:spcPts val="0"/>
              </a:spcBef>
              <a:buSzPts val="2000"/>
              <a:buNone/>
            </a:pPr>
            <a:r>
              <a:rPr lang="en-US" sz="1200" dirty="0"/>
              <a:t>Cross-border Data Transfers</a:t>
            </a:r>
          </a:p>
          <a:p>
            <a:pPr marL="0" indent="0" algn="ctr">
              <a:lnSpc>
                <a:spcPct val="150000"/>
              </a:lnSpc>
              <a:spcBef>
                <a:spcPts val="0"/>
              </a:spcBef>
              <a:buSzPts val="2000"/>
              <a:buNone/>
            </a:pPr>
            <a:r>
              <a:rPr lang="en-US" sz="1200" dirty="0"/>
              <a:t>Quantum Computing Threats</a:t>
            </a:r>
          </a:p>
        </p:txBody>
      </p:sp>
      <p:pic>
        <p:nvPicPr>
          <p:cNvPr id="11" name="Audio 10">
            <a:extLst>
              <a:ext uri="{FF2B5EF4-FFF2-40B4-BE49-F238E27FC236}">
                <a16:creationId xmlns:a16="http://schemas.microsoft.com/office/drawing/2014/main" id="{2ED23EFB-D773-BA96-2C71-D2C61A7BB6A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2832"/>
    </mc:Choice>
    <mc:Fallback>
      <p:transition spd="slow" advTm="1528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4" name="Google Shape;182;p7">
            <a:extLst>
              <a:ext uri="{FF2B5EF4-FFF2-40B4-BE49-F238E27FC236}">
                <a16:creationId xmlns:a16="http://schemas.microsoft.com/office/drawing/2014/main" id="{6AD6C90E-7FB9-FDA5-2004-C0FDDEDCEA69}"/>
              </a:ext>
            </a:extLst>
          </p:cNvPr>
          <p:cNvSpPr txBox="1">
            <a:spLocks/>
          </p:cNvSpPr>
          <p:nvPr/>
        </p:nvSpPr>
        <p:spPr>
          <a:xfrm>
            <a:off x="3497696" y="2672838"/>
            <a:ext cx="5196608" cy="556490"/>
          </a:xfrm>
          <a:prstGeom prst="rect">
            <a:avLst/>
          </a:prstGeom>
          <a:noFill/>
          <a:ln>
            <a:noFill/>
          </a:ln>
        </p:spPr>
        <p:txBody>
          <a:bodyPr spcFirstLastPara="1" wrap="square" lIns="91425" tIns="45700" rIns="91425" bIns="45700" numCol="1"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0" indent="0" algn="ctr">
              <a:lnSpc>
                <a:spcPct val="150000"/>
              </a:lnSpc>
              <a:spcBef>
                <a:spcPts val="0"/>
              </a:spcBef>
              <a:buSzPts val="2000"/>
              <a:buFont typeface="Arial"/>
              <a:buNone/>
            </a:pPr>
            <a:r>
              <a:rPr lang="en-US" sz="2000" b="1" dirty="0"/>
              <a:t>Recommendations for Standards</a:t>
            </a:r>
          </a:p>
        </p:txBody>
      </p:sp>
      <p:sp>
        <p:nvSpPr>
          <p:cNvPr id="5" name="Google Shape;182;p7">
            <a:extLst>
              <a:ext uri="{FF2B5EF4-FFF2-40B4-BE49-F238E27FC236}">
                <a16:creationId xmlns:a16="http://schemas.microsoft.com/office/drawing/2014/main" id="{32677BB9-ED89-9506-1AD5-C9BFD1AB4E77}"/>
              </a:ext>
            </a:extLst>
          </p:cNvPr>
          <p:cNvSpPr txBox="1">
            <a:spLocks/>
          </p:cNvSpPr>
          <p:nvPr/>
        </p:nvSpPr>
        <p:spPr>
          <a:xfrm>
            <a:off x="3497696" y="3229328"/>
            <a:ext cx="5196608" cy="1630220"/>
          </a:xfrm>
          <a:prstGeom prst="rect">
            <a:avLst/>
          </a:prstGeom>
          <a:noFill/>
          <a:ln>
            <a:noFill/>
          </a:ln>
        </p:spPr>
        <p:txBody>
          <a:bodyPr spcFirstLastPara="1" wrap="square" lIns="91425" tIns="45700" rIns="91425" bIns="45700" numCol="1"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0" indent="0" algn="ctr">
              <a:lnSpc>
                <a:spcPct val="150000"/>
              </a:lnSpc>
              <a:spcBef>
                <a:spcPts val="0"/>
              </a:spcBef>
              <a:buSzPts val="2000"/>
              <a:buNone/>
            </a:pPr>
            <a:r>
              <a:rPr lang="en-US" sz="1200" dirty="0"/>
              <a:t>Regular Training</a:t>
            </a:r>
          </a:p>
          <a:p>
            <a:pPr marL="0" indent="0" algn="ctr">
              <a:lnSpc>
                <a:spcPct val="150000"/>
              </a:lnSpc>
              <a:spcBef>
                <a:spcPts val="0"/>
              </a:spcBef>
              <a:buSzPts val="2000"/>
              <a:buNone/>
            </a:pPr>
            <a:r>
              <a:rPr lang="en-US" sz="1200" dirty="0"/>
              <a:t>Zero Trust Architecture</a:t>
            </a:r>
          </a:p>
          <a:p>
            <a:pPr marL="0" indent="0" algn="ctr">
              <a:lnSpc>
                <a:spcPct val="150000"/>
              </a:lnSpc>
              <a:spcBef>
                <a:spcPts val="0"/>
              </a:spcBef>
              <a:buSzPts val="2000"/>
              <a:buNone/>
            </a:pPr>
            <a:r>
              <a:rPr lang="en-US" sz="1200" dirty="0"/>
              <a:t>Multi-factor Authentication</a:t>
            </a:r>
            <a:br>
              <a:rPr lang="en-US" sz="1200" dirty="0"/>
            </a:br>
            <a:r>
              <a:rPr lang="en-US" sz="1200" dirty="0"/>
              <a:t>Continuous Monitoring</a:t>
            </a:r>
          </a:p>
          <a:p>
            <a:pPr marL="0" indent="0" algn="ctr">
              <a:lnSpc>
                <a:spcPct val="150000"/>
              </a:lnSpc>
              <a:spcBef>
                <a:spcPts val="0"/>
              </a:spcBef>
              <a:buSzPts val="2000"/>
              <a:buNone/>
            </a:pPr>
            <a:r>
              <a:rPr lang="en-US" sz="1200" dirty="0"/>
              <a:t>Data Minimization</a:t>
            </a:r>
          </a:p>
        </p:txBody>
      </p:sp>
      <p:pic>
        <p:nvPicPr>
          <p:cNvPr id="6" name="Audio 5">
            <a:extLst>
              <a:ext uri="{FF2B5EF4-FFF2-40B4-BE49-F238E27FC236}">
                <a16:creationId xmlns:a16="http://schemas.microsoft.com/office/drawing/2014/main" id="{DB2FC82A-FB74-723E-4F25-0A5A8146B01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9616"/>
    </mc:Choice>
    <mc:Fallback>
      <p:transition spd="slow" advTm="796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200"/>
              <a:buNone/>
            </a:pPr>
            <a:r>
              <a:rPr lang="en-US" sz="1600" dirty="0"/>
              <a:t>Google. (n.d.). </a:t>
            </a:r>
            <a:r>
              <a:rPr lang="en-US" sz="1600" dirty="0" err="1"/>
              <a:t>BeyondCorp</a:t>
            </a:r>
            <a:r>
              <a:rPr lang="en-US" sz="1600" dirty="0"/>
              <a:t> Enterprise. Google Cloud. </a:t>
            </a:r>
          </a:p>
          <a:p>
            <a:pPr marL="457200" lvl="1" indent="0">
              <a:spcBef>
                <a:spcPts val="0"/>
              </a:spcBef>
              <a:buSzPts val="2200"/>
              <a:buNone/>
            </a:pPr>
            <a:r>
              <a:rPr lang="en-US" sz="1600" dirty="0">
                <a:hlinkClick r:id="rId6"/>
              </a:rPr>
              <a:t>https://cloud.google.com/beyondcorp-enterprise?hl=en</a:t>
            </a:r>
            <a:endParaRPr lang="en-US" sz="1600" dirty="0"/>
          </a:p>
          <a:p>
            <a:pPr marL="228600" lvl="0" indent="-228600" algn="l" rtl="0">
              <a:lnSpc>
                <a:spcPct val="90000"/>
              </a:lnSpc>
              <a:spcBef>
                <a:spcPts val="0"/>
              </a:spcBef>
              <a:spcAft>
                <a:spcPts val="0"/>
              </a:spcAft>
              <a:buClr>
                <a:schemeClr val="lt1"/>
              </a:buClr>
              <a:buSzPts val="2200"/>
              <a:buChar char="•"/>
            </a:pPr>
            <a:endParaRPr lang="en-US" sz="1600" dirty="0"/>
          </a:p>
          <a:p>
            <a:pPr marL="0" indent="0">
              <a:spcBef>
                <a:spcPts val="0"/>
              </a:spcBef>
              <a:buSzPts val="2200"/>
              <a:buNone/>
            </a:pPr>
            <a:r>
              <a:rPr lang="en-US" sz="1600" dirty="0"/>
              <a:t>Privacy International. (2018). Why and how GDPR applies to companies </a:t>
            </a:r>
          </a:p>
          <a:p>
            <a:pPr marL="457200" lvl="1" indent="0">
              <a:spcBef>
                <a:spcPts val="0"/>
              </a:spcBef>
              <a:buSzPts val="2200"/>
              <a:buNone/>
            </a:pPr>
            <a:r>
              <a:rPr lang="en-US" sz="1600" dirty="0"/>
              <a:t>globally. https://</a:t>
            </a:r>
            <a:r>
              <a:rPr lang="en-US" sz="1600" dirty="0" err="1"/>
              <a:t>www.privacyinternational.org</a:t>
            </a:r>
            <a:r>
              <a:rPr lang="en-US" sz="1600" dirty="0"/>
              <a:t>/long-read/2207/why-and-how-</a:t>
            </a:r>
            <a:r>
              <a:rPr lang="en-US" sz="1600" dirty="0" err="1"/>
              <a:t>gdpr</a:t>
            </a:r>
            <a:r>
              <a:rPr lang="en-US" sz="1600" dirty="0"/>
              <a:t>-applies-companies-globally#:~:text=At%20a%20minimum%2C%20companies%20that,altering%2C%20generating%2C%20disclosing%2C%20and%20destroying</a:t>
            </a:r>
          </a:p>
          <a:p>
            <a:pPr marL="228600" lvl="0" indent="-228600" algn="l" rtl="0">
              <a:lnSpc>
                <a:spcPct val="90000"/>
              </a:lnSpc>
              <a:spcBef>
                <a:spcPts val="0"/>
              </a:spcBef>
              <a:spcAft>
                <a:spcPts val="0"/>
              </a:spcAft>
              <a:buClr>
                <a:schemeClr val="lt1"/>
              </a:buClr>
              <a:buSzPts val="2200"/>
              <a:buChar char="•"/>
            </a:pPr>
            <a:endParaRPr lang="en-US" sz="1600" dirty="0"/>
          </a:p>
          <a:p>
            <a:pPr marL="0" lvl="0" indent="0" algn="l" rtl="0">
              <a:lnSpc>
                <a:spcPct val="90000"/>
              </a:lnSpc>
              <a:spcBef>
                <a:spcPts val="0"/>
              </a:spcBef>
              <a:spcAft>
                <a:spcPts val="0"/>
              </a:spcAft>
              <a:buClr>
                <a:schemeClr val="lt1"/>
              </a:buClr>
              <a:buSzPts val="2200"/>
              <a:buNone/>
            </a:pPr>
            <a:r>
              <a:rPr lang="en-US" sz="1600" dirty="0"/>
              <a:t>Shepardson, D. (2017). Equifax failed to patch security vulnerability in March: </a:t>
            </a:r>
          </a:p>
          <a:p>
            <a:pPr marL="457200" lvl="1" indent="0">
              <a:spcBef>
                <a:spcPts val="0"/>
              </a:spcBef>
              <a:buSzPts val="2200"/>
              <a:buNone/>
            </a:pPr>
            <a:r>
              <a:rPr lang="en-US" sz="1600" dirty="0"/>
              <a:t>former CEO. Reuters. </a:t>
            </a:r>
            <a:r>
              <a:rPr lang="en-US" sz="1600" dirty="0">
                <a:hlinkClick r:id="rId7"/>
              </a:rPr>
              <a:t>https://www.reuters.com/article/us-equifax-breach-idUSKCN1C71VY</a:t>
            </a:r>
            <a:endParaRPr lang="en-US" sz="1600" dirty="0"/>
          </a:p>
        </p:txBody>
      </p:sp>
      <p:pic>
        <p:nvPicPr>
          <p:cNvPr id="239" name="Google Shape;239;p14" descr="Green Pace logo"/>
          <p:cNvPicPr preferRelativeResize="0"/>
          <p:nvPr/>
        </p:nvPicPr>
        <p:blipFill>
          <a:blip r:embed="rId8">
            <a:alphaModFix/>
          </a:blip>
          <a:stretch>
            <a:fillRect/>
          </a:stretch>
        </p:blipFill>
        <p:spPr>
          <a:xfrm>
            <a:off x="11084074" y="5440526"/>
            <a:ext cx="886601" cy="1149225"/>
          </a:xfrm>
          <a:prstGeom prst="rect">
            <a:avLst/>
          </a:prstGeom>
          <a:noFill/>
          <a:ln>
            <a:noFill/>
          </a:ln>
        </p:spPr>
      </p:pic>
      <p:pic>
        <p:nvPicPr>
          <p:cNvPr id="4" name="Audio 3">
            <a:extLst>
              <a:ext uri="{FF2B5EF4-FFF2-40B4-BE49-F238E27FC236}">
                <a16:creationId xmlns:a16="http://schemas.microsoft.com/office/drawing/2014/main" id="{2B9D6457-3667-D13F-049F-F68D7E9D6A9C}"/>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341"/>
    </mc:Choice>
    <mc:Fallback>
      <p:transition spd="slow" advTm="8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040571" y="2296431"/>
            <a:ext cx="6870047" cy="4293320"/>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6" name="Audio 15">
            <a:extLst>
              <a:ext uri="{FF2B5EF4-FFF2-40B4-BE49-F238E27FC236}">
                <a16:creationId xmlns:a16="http://schemas.microsoft.com/office/drawing/2014/main" id="{850287DC-1FE7-2049-CC90-3D80187A1B1B}"/>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826"/>
    </mc:Choice>
    <mc:Fallback>
      <p:transition spd="slow" advTm="308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graphicFrame>
        <p:nvGraphicFramePr>
          <p:cNvPr id="161" name="Google Shape;161;p4" descr="Alt text required"/>
          <p:cNvGraphicFramePr/>
          <p:nvPr>
            <p:extLst>
              <p:ext uri="{D42A27DB-BD31-4B8C-83A1-F6EECF244321}">
                <p14:modId xmlns:p14="http://schemas.microsoft.com/office/powerpoint/2010/main" val="1246814323"/>
              </p:ext>
            </p:extLst>
          </p:nvPr>
        </p:nvGraphicFramePr>
        <p:xfrm>
          <a:off x="2368336" y="1854992"/>
          <a:ext cx="7835225" cy="4421055"/>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a:solidFill>
                            <a:schemeClr val="tx1"/>
                          </a:solidFill>
                        </a:rPr>
                        <a:t>STD-003-C</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a:solidFill>
                            <a:schemeClr val="tx1"/>
                          </a:solidFill>
                        </a:rPr>
                        <a:t>STD-004-C</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a:solidFill>
                            <a:schemeClr val="tx1"/>
                          </a:solidFill>
                        </a:rPr>
                        <a:t>STD-005-C</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a:solidFill>
                            <a:schemeClr val="tx1"/>
                          </a:solidFill>
                        </a:rPr>
                        <a:t>STD-007-CPP</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a:solidFill>
                            <a:schemeClr val="tx1"/>
                          </a:solidFill>
                        </a:rPr>
                        <a:t>STD-008-CPP</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a:solidFill>
                            <a:schemeClr val="tx1"/>
                          </a:solidFill>
                        </a:rPr>
                        <a:t>STD-009-C</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a:solidFill>
                            <a:schemeClr val="tx1"/>
                          </a:solidFill>
                        </a:rPr>
                        <a:t>STD-010-C</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chemeClr val="tx1"/>
                          </a:solidFill>
                        </a:rPr>
                        <a:t>STD-001-CPP</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chemeClr val="tx1"/>
                          </a:solidFill>
                        </a:rPr>
                        <a:t>STD-002-C</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chemeClr val="tx1"/>
                          </a:solidFill>
                        </a:rPr>
                        <a:t>STD-003-C</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chemeClr val="tx1"/>
                          </a:solidFill>
                        </a:rPr>
                        <a:t>STD-006-C</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chemeClr val="tx1"/>
                          </a:solidFill>
                        </a:rPr>
                        <a:t>STD-007-CPP</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chemeClr val="tx1"/>
                          </a:solidFill>
                        </a:rPr>
                        <a:t>STD-008-CPP</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chemeClr val="tx1"/>
                          </a:solidFill>
                        </a:rPr>
                        <a:t>STD-009-C</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chemeClr val="tx1"/>
                          </a:solidFill>
                        </a:rPr>
                        <a:t>STD-010-C</a:t>
                      </a:r>
                    </a:p>
                    <a:p>
                      <a:pPr marL="0" marR="0" lvl="0" indent="0" algn="ctr" rtl="0">
                        <a:lnSpc>
                          <a:spcPct val="100000"/>
                        </a:lnSpc>
                        <a:spcBef>
                          <a:spcPts val="0"/>
                        </a:spcBef>
                        <a:spcAft>
                          <a:spcPts val="0"/>
                        </a:spcAft>
                        <a:buClr>
                          <a:srgbClr val="000000"/>
                        </a:buClr>
                        <a:buSzPts val="3600"/>
                        <a:buFont typeface="Arial"/>
                        <a:buNone/>
                      </a:pPr>
                      <a:endParaRPr lang="en-US" sz="14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lgn="ctr">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chemeClr val="tx1"/>
                          </a:solidFill>
                        </a:rPr>
                        <a:t>STD-004-C</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chemeClr val="tx1"/>
                          </a:solidFill>
                        </a:rPr>
                        <a:t>STD-005-C</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chemeClr val="tx1"/>
                          </a:solidFill>
                        </a:rPr>
                        <a:t>STD-001-CPP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u="none" strike="noStrike" cap="none" dirty="0">
                          <a:solidFill>
                            <a:schemeClr val="tx1"/>
                          </a:solidFill>
                        </a:rPr>
                        <a:t>STD-002-C</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u="none" strike="noStrike" cap="none" dirty="0">
                          <a:solidFill>
                            <a:schemeClr val="tx1"/>
                          </a:solidFill>
                        </a:rPr>
                        <a:t>STD-006-C</a:t>
                      </a:r>
                    </a:p>
                    <a:p>
                      <a:pPr marL="0" marR="0" lvl="0" indent="0" algn="ctr" rtl="0">
                        <a:lnSpc>
                          <a:spcPct val="100000"/>
                        </a:lnSpc>
                        <a:spcBef>
                          <a:spcPts val="0"/>
                        </a:spcBef>
                        <a:spcAft>
                          <a:spcPts val="0"/>
                        </a:spcAft>
                        <a:buClr>
                          <a:srgbClr val="000000"/>
                        </a:buClr>
                        <a:buSzPts val="3600"/>
                        <a:buFont typeface="Arial"/>
                        <a:buNone/>
                      </a:pP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lgn="ctr">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4" name="Audio 13">
            <a:extLst>
              <a:ext uri="{FF2B5EF4-FFF2-40B4-BE49-F238E27FC236}">
                <a16:creationId xmlns:a16="http://schemas.microsoft.com/office/drawing/2014/main" id="{883AE82E-EA9E-2E65-9A8D-DAA11D74838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4842"/>
    </mc:Choice>
    <mc:Fallback>
      <p:transition spd="slow" advTm="2448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numCol="2" anchor="t" anchorCtr="0">
            <a:normAutofit fontScale="85000" lnSpcReduction="20000"/>
          </a:bodyPr>
          <a:lstStyle/>
          <a:p>
            <a:pPr lvl="0" indent="-457200" rtl="0">
              <a:lnSpc>
                <a:spcPct val="150000"/>
              </a:lnSpc>
              <a:spcBef>
                <a:spcPts val="0"/>
              </a:spcBef>
              <a:spcAft>
                <a:spcPts val="0"/>
              </a:spcAft>
              <a:buClr>
                <a:schemeClr val="lt1"/>
              </a:buClr>
              <a:buSzPts val="2200"/>
              <a:buFont typeface="+mj-lt"/>
              <a:buAutoNum type="arabicPeriod"/>
            </a:pPr>
            <a:r>
              <a:rPr lang="en-US" sz="1800" b="1" dirty="0"/>
              <a:t>Validate Input Data</a:t>
            </a:r>
          </a:p>
          <a:p>
            <a:pPr lvl="1" indent="-457200">
              <a:lnSpc>
                <a:spcPct val="150000"/>
              </a:lnSpc>
              <a:spcBef>
                <a:spcPts val="0"/>
              </a:spcBef>
              <a:buSzPts val="2200"/>
            </a:pPr>
            <a:r>
              <a:rPr lang="en-US" sz="1600" dirty="0"/>
              <a:t>STD-002-C</a:t>
            </a:r>
          </a:p>
          <a:p>
            <a:pPr lvl="1" indent="-457200">
              <a:lnSpc>
                <a:spcPct val="150000"/>
              </a:lnSpc>
              <a:spcBef>
                <a:spcPts val="0"/>
              </a:spcBef>
              <a:buSzPts val="2200"/>
            </a:pPr>
            <a:r>
              <a:rPr lang="en-US" sz="1600" dirty="0"/>
              <a:t>STD-010-C</a:t>
            </a:r>
          </a:p>
          <a:p>
            <a:pPr lvl="0" indent="-457200" rtl="0">
              <a:lnSpc>
                <a:spcPct val="150000"/>
              </a:lnSpc>
              <a:spcBef>
                <a:spcPts val="0"/>
              </a:spcBef>
              <a:spcAft>
                <a:spcPts val="0"/>
              </a:spcAft>
              <a:buClr>
                <a:schemeClr val="lt1"/>
              </a:buClr>
              <a:buSzPts val="2200"/>
              <a:buFont typeface="+mj-lt"/>
              <a:buAutoNum type="arabicPeriod"/>
            </a:pPr>
            <a:r>
              <a:rPr lang="en-US" sz="1800" b="1" dirty="0"/>
              <a:t>Heed Compiler Warnings:</a:t>
            </a:r>
          </a:p>
          <a:p>
            <a:pPr lvl="1" indent="-457200">
              <a:lnSpc>
                <a:spcPct val="150000"/>
              </a:lnSpc>
              <a:spcBef>
                <a:spcPts val="0"/>
              </a:spcBef>
              <a:buSzPts val="2200"/>
            </a:pPr>
            <a:r>
              <a:rPr lang="en-US" sz="1600" dirty="0"/>
              <a:t>STD-003-C</a:t>
            </a:r>
          </a:p>
          <a:p>
            <a:pPr lvl="1" indent="-457200">
              <a:lnSpc>
                <a:spcPct val="150000"/>
              </a:lnSpc>
              <a:spcBef>
                <a:spcPts val="0"/>
              </a:spcBef>
              <a:buSzPts val="2200"/>
            </a:pPr>
            <a:r>
              <a:rPr lang="en-US" sz="1600" dirty="0"/>
              <a:t>STD-009-C</a:t>
            </a:r>
          </a:p>
          <a:p>
            <a:pPr lvl="0" indent="-457200" rtl="0">
              <a:lnSpc>
                <a:spcPct val="150000"/>
              </a:lnSpc>
              <a:spcBef>
                <a:spcPts val="0"/>
              </a:spcBef>
              <a:spcAft>
                <a:spcPts val="0"/>
              </a:spcAft>
              <a:buClr>
                <a:schemeClr val="lt1"/>
              </a:buClr>
              <a:buSzPts val="2200"/>
              <a:buFont typeface="+mj-lt"/>
              <a:buAutoNum type="arabicPeriod"/>
            </a:pPr>
            <a:r>
              <a:rPr lang="en-US" sz="1800" b="1" dirty="0"/>
              <a:t>Architect and Design for Security Policies:</a:t>
            </a:r>
          </a:p>
          <a:p>
            <a:pPr lvl="1" indent="-457200">
              <a:lnSpc>
                <a:spcPct val="150000"/>
              </a:lnSpc>
              <a:spcBef>
                <a:spcPts val="0"/>
              </a:spcBef>
              <a:buSzPts val="2200"/>
            </a:pPr>
            <a:r>
              <a:rPr lang="en-US" sz="1600" dirty="0"/>
              <a:t>STD-004-C</a:t>
            </a:r>
          </a:p>
          <a:p>
            <a:pPr lvl="0" indent="-457200" rtl="0">
              <a:lnSpc>
                <a:spcPct val="150000"/>
              </a:lnSpc>
              <a:spcBef>
                <a:spcPts val="0"/>
              </a:spcBef>
              <a:spcAft>
                <a:spcPts val="0"/>
              </a:spcAft>
              <a:buClr>
                <a:schemeClr val="lt1"/>
              </a:buClr>
              <a:buSzPts val="2200"/>
              <a:buFont typeface="+mj-lt"/>
              <a:buAutoNum type="arabicPeriod"/>
            </a:pPr>
            <a:r>
              <a:rPr lang="en-US" sz="1800" b="1" dirty="0"/>
              <a:t>Keep It Simple:</a:t>
            </a:r>
          </a:p>
          <a:p>
            <a:pPr lvl="1" indent="-457200">
              <a:lnSpc>
                <a:spcPct val="150000"/>
              </a:lnSpc>
              <a:spcBef>
                <a:spcPts val="0"/>
              </a:spcBef>
              <a:buSzPts val="2200"/>
            </a:pPr>
            <a:r>
              <a:rPr lang="en-US" sz="1600" dirty="0"/>
              <a:t>(No associated standards)</a:t>
            </a:r>
          </a:p>
          <a:p>
            <a:pPr lvl="0" indent="-457200" rtl="0">
              <a:lnSpc>
                <a:spcPct val="150000"/>
              </a:lnSpc>
              <a:spcBef>
                <a:spcPts val="0"/>
              </a:spcBef>
              <a:spcAft>
                <a:spcPts val="0"/>
              </a:spcAft>
              <a:buClr>
                <a:schemeClr val="lt1"/>
              </a:buClr>
              <a:buSzPts val="2200"/>
              <a:buFont typeface="+mj-lt"/>
              <a:buAutoNum type="arabicPeriod"/>
            </a:pPr>
            <a:r>
              <a:rPr lang="en-US" sz="1800" b="1" dirty="0"/>
              <a:t>Default Deny:</a:t>
            </a:r>
          </a:p>
          <a:p>
            <a:pPr marL="800100" lvl="1">
              <a:lnSpc>
                <a:spcPct val="150000"/>
              </a:lnSpc>
              <a:spcBef>
                <a:spcPts val="0"/>
              </a:spcBef>
              <a:buSzPts val="2200"/>
            </a:pPr>
            <a:r>
              <a:rPr lang="en-US" sz="1600" dirty="0"/>
              <a:t>(No associated standards</a:t>
            </a:r>
            <a:endParaRPr lang="en-US" sz="1800" dirty="0"/>
          </a:p>
          <a:p>
            <a:pPr lvl="0" indent="-457200" rtl="0">
              <a:lnSpc>
                <a:spcPct val="150000"/>
              </a:lnSpc>
              <a:spcBef>
                <a:spcPts val="0"/>
              </a:spcBef>
              <a:spcAft>
                <a:spcPts val="0"/>
              </a:spcAft>
              <a:buClr>
                <a:schemeClr val="lt1"/>
              </a:buClr>
              <a:buSzPts val="2200"/>
              <a:buFont typeface="+mj-lt"/>
              <a:buAutoNum type="arabicPeriod"/>
            </a:pPr>
            <a:endParaRPr lang="en-US" sz="1800" dirty="0"/>
          </a:p>
          <a:p>
            <a:pPr lvl="0" indent="-457200" rtl="0">
              <a:lnSpc>
                <a:spcPct val="150000"/>
              </a:lnSpc>
              <a:spcBef>
                <a:spcPts val="0"/>
              </a:spcBef>
              <a:spcAft>
                <a:spcPts val="0"/>
              </a:spcAft>
              <a:buClr>
                <a:schemeClr val="lt1"/>
              </a:buClr>
              <a:buSzPts val="2200"/>
              <a:buFont typeface="+mj-lt"/>
              <a:buAutoNum type="arabicPeriod"/>
            </a:pPr>
            <a:r>
              <a:rPr lang="en-US" sz="1800" b="1" dirty="0"/>
              <a:t>Adhere to the Principle of Least Privilege:</a:t>
            </a:r>
          </a:p>
          <a:p>
            <a:pPr lvl="1" indent="-457200">
              <a:lnSpc>
                <a:spcPct val="150000"/>
              </a:lnSpc>
              <a:spcBef>
                <a:spcPts val="0"/>
              </a:spcBef>
              <a:buSzPts val="2200"/>
            </a:pPr>
            <a:r>
              <a:rPr lang="en-US" sz="1600" dirty="0"/>
              <a:t>STD-005-C</a:t>
            </a:r>
          </a:p>
          <a:p>
            <a:pPr lvl="1" indent="-457200">
              <a:lnSpc>
                <a:spcPct val="150000"/>
              </a:lnSpc>
              <a:spcBef>
                <a:spcPts val="0"/>
              </a:spcBef>
              <a:buSzPts val="2200"/>
            </a:pPr>
            <a:r>
              <a:rPr lang="en-US" sz="1600" dirty="0"/>
              <a:t>STD-007-CPP</a:t>
            </a:r>
          </a:p>
          <a:p>
            <a:pPr lvl="1" indent="-457200">
              <a:lnSpc>
                <a:spcPct val="150000"/>
              </a:lnSpc>
              <a:spcBef>
                <a:spcPts val="0"/>
              </a:spcBef>
              <a:buSzPts val="2200"/>
            </a:pPr>
            <a:r>
              <a:rPr lang="en-US" sz="1600" dirty="0"/>
              <a:t>STD-008-CPP</a:t>
            </a:r>
          </a:p>
          <a:p>
            <a:pPr lvl="0" indent="-457200" rtl="0">
              <a:lnSpc>
                <a:spcPct val="150000"/>
              </a:lnSpc>
              <a:spcBef>
                <a:spcPts val="0"/>
              </a:spcBef>
              <a:spcAft>
                <a:spcPts val="0"/>
              </a:spcAft>
              <a:buClr>
                <a:schemeClr val="lt1"/>
              </a:buClr>
              <a:buSzPts val="2200"/>
              <a:buFont typeface="+mj-lt"/>
              <a:buAutoNum type="arabicPeriod"/>
            </a:pPr>
            <a:r>
              <a:rPr lang="en-US" sz="1800" b="1" dirty="0"/>
              <a:t>Sanitize Data Sent to Other Systems:</a:t>
            </a:r>
          </a:p>
          <a:p>
            <a:pPr lvl="1" indent="-457200">
              <a:lnSpc>
                <a:spcPct val="150000"/>
              </a:lnSpc>
              <a:spcBef>
                <a:spcPts val="0"/>
              </a:spcBef>
              <a:buSzPts val="2200"/>
            </a:pPr>
            <a:r>
              <a:rPr lang="en-US" sz="1600" dirty="0"/>
              <a:t>(No associated standards)</a:t>
            </a:r>
          </a:p>
          <a:p>
            <a:pPr lvl="0" indent="-457200" rtl="0">
              <a:lnSpc>
                <a:spcPct val="150000"/>
              </a:lnSpc>
              <a:spcBef>
                <a:spcPts val="0"/>
              </a:spcBef>
              <a:spcAft>
                <a:spcPts val="0"/>
              </a:spcAft>
              <a:buClr>
                <a:schemeClr val="lt1"/>
              </a:buClr>
              <a:buSzPts val="2200"/>
              <a:buFont typeface="+mj-lt"/>
              <a:buAutoNum type="arabicPeriod"/>
            </a:pPr>
            <a:r>
              <a:rPr lang="en-US" sz="1800" b="1" dirty="0"/>
              <a:t>Practice Defense in Depth:</a:t>
            </a:r>
          </a:p>
          <a:p>
            <a:pPr lvl="1" indent="-457200">
              <a:lnSpc>
                <a:spcPct val="150000"/>
              </a:lnSpc>
              <a:spcBef>
                <a:spcPts val="0"/>
              </a:spcBef>
              <a:buSzPts val="2200"/>
            </a:pPr>
            <a:r>
              <a:rPr lang="en-US" sz="1600" dirty="0"/>
              <a:t>STD-004-C</a:t>
            </a:r>
          </a:p>
          <a:p>
            <a:pPr lvl="0" indent="-457200" rtl="0">
              <a:lnSpc>
                <a:spcPct val="150000"/>
              </a:lnSpc>
              <a:spcBef>
                <a:spcPts val="0"/>
              </a:spcBef>
              <a:spcAft>
                <a:spcPts val="0"/>
              </a:spcAft>
              <a:buClr>
                <a:schemeClr val="lt1"/>
              </a:buClr>
              <a:buSzPts val="2200"/>
              <a:buFont typeface="+mj-lt"/>
              <a:buAutoNum type="arabicPeriod"/>
            </a:pPr>
            <a:r>
              <a:rPr lang="en-US" sz="1800" b="1" dirty="0"/>
              <a:t>Use Effective Quality Assurance Techniques:</a:t>
            </a:r>
          </a:p>
          <a:p>
            <a:pPr lvl="1" indent="-457200">
              <a:lnSpc>
                <a:spcPct val="150000"/>
              </a:lnSpc>
              <a:spcBef>
                <a:spcPts val="0"/>
              </a:spcBef>
              <a:buSzPts val="2200"/>
            </a:pPr>
            <a:r>
              <a:rPr lang="en-US" sz="1600" dirty="0"/>
              <a:t>STD-006-C</a:t>
            </a:r>
          </a:p>
          <a:p>
            <a:pPr lvl="0" indent="-457200" rtl="0">
              <a:lnSpc>
                <a:spcPct val="150000"/>
              </a:lnSpc>
              <a:spcBef>
                <a:spcPts val="0"/>
              </a:spcBef>
              <a:spcAft>
                <a:spcPts val="0"/>
              </a:spcAft>
              <a:buClr>
                <a:schemeClr val="lt1"/>
              </a:buClr>
              <a:buSzPts val="2200"/>
              <a:buFont typeface="+mj-lt"/>
              <a:buAutoNum type="arabicPeriod"/>
            </a:pPr>
            <a:r>
              <a:rPr lang="en-US" sz="1800" b="1" dirty="0"/>
              <a:t>Adopt a Secure Coding Standard:</a:t>
            </a:r>
          </a:p>
          <a:p>
            <a:pPr lvl="1" indent="-457200">
              <a:lnSpc>
                <a:spcPct val="150000"/>
              </a:lnSpc>
              <a:spcBef>
                <a:spcPts val="0"/>
              </a:spcBef>
              <a:buSzPts val="2200"/>
            </a:pPr>
            <a:r>
              <a:rPr lang="en-US" sz="1600" dirty="0"/>
              <a:t>(No associated standards)</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3" name="Audio 42">
            <a:extLst>
              <a:ext uri="{FF2B5EF4-FFF2-40B4-BE49-F238E27FC236}">
                <a16:creationId xmlns:a16="http://schemas.microsoft.com/office/drawing/2014/main" id="{0EC1ABC6-F715-316A-E803-D5003DE3F9A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9760"/>
    </mc:Choice>
    <mc:Fallback>
      <p:transition spd="slow" advTm="149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1230745" y="2069502"/>
            <a:ext cx="10093036" cy="4024125"/>
          </a:xfrm>
          <a:prstGeom prst="rect">
            <a:avLst/>
          </a:prstGeom>
          <a:noFill/>
          <a:ln>
            <a:noFill/>
          </a:ln>
        </p:spPr>
        <p:txBody>
          <a:bodyPr spcFirstLastPara="1" wrap="square" lIns="91425" tIns="45700" rIns="91425" bIns="45700" numCol="1" anchor="t" anchorCtr="0">
            <a:normAutofit/>
          </a:bodyPr>
          <a:lstStyle/>
          <a:p>
            <a:pPr indent="-457200">
              <a:lnSpc>
                <a:spcPct val="150000"/>
              </a:lnSpc>
              <a:spcBef>
                <a:spcPts val="0"/>
              </a:spcBef>
              <a:buSzPts val="2000"/>
              <a:buFont typeface="+mj-lt"/>
              <a:buAutoNum type="arabicPeriod"/>
            </a:pPr>
            <a:r>
              <a:rPr lang="en-US" sz="1600" b="1" dirty="0"/>
              <a:t>STD-002-C: </a:t>
            </a:r>
            <a:r>
              <a:rPr lang="en-US" sz="1600" dirty="0"/>
              <a:t>Use correct integer precisions</a:t>
            </a:r>
          </a:p>
          <a:p>
            <a:pPr lvl="0" indent="-457200" algn="l" rtl="0">
              <a:lnSpc>
                <a:spcPct val="150000"/>
              </a:lnSpc>
              <a:spcBef>
                <a:spcPts val="0"/>
              </a:spcBef>
              <a:spcAft>
                <a:spcPts val="0"/>
              </a:spcAft>
              <a:buClr>
                <a:schemeClr val="lt1"/>
              </a:buClr>
              <a:buSzPts val="2000"/>
              <a:buFont typeface="+mj-lt"/>
              <a:buAutoNum type="arabicPeriod"/>
            </a:pPr>
            <a:r>
              <a:rPr lang="en-US" sz="1600" b="1" dirty="0"/>
              <a:t>STD-010-C: </a:t>
            </a:r>
            <a:r>
              <a:rPr lang="en-US" sz="1600" dirty="0"/>
              <a:t>Ensure size arguments for variable length arrays are in a valid range</a:t>
            </a:r>
          </a:p>
          <a:p>
            <a:pPr lvl="0" indent="-457200" algn="l" rtl="0">
              <a:lnSpc>
                <a:spcPct val="150000"/>
              </a:lnSpc>
              <a:spcBef>
                <a:spcPts val="0"/>
              </a:spcBef>
              <a:spcAft>
                <a:spcPts val="0"/>
              </a:spcAft>
              <a:buClr>
                <a:schemeClr val="lt1"/>
              </a:buClr>
              <a:buSzPts val="2000"/>
              <a:buFont typeface="+mj-lt"/>
              <a:buAutoNum type="arabicPeriod"/>
            </a:pPr>
            <a:r>
              <a:rPr lang="en-US" sz="1600" b="1" dirty="0"/>
              <a:t>STD-001-CPP: </a:t>
            </a:r>
            <a:r>
              <a:rPr lang="en-US" sz="1600" dirty="0"/>
              <a:t>Do not write syntactically ambiguous declarations</a:t>
            </a:r>
          </a:p>
          <a:p>
            <a:pPr lvl="0" indent="-457200" algn="l" rtl="0">
              <a:lnSpc>
                <a:spcPct val="150000"/>
              </a:lnSpc>
              <a:spcBef>
                <a:spcPts val="0"/>
              </a:spcBef>
              <a:spcAft>
                <a:spcPts val="0"/>
              </a:spcAft>
              <a:buClr>
                <a:schemeClr val="lt1"/>
              </a:buClr>
              <a:buSzPts val="2000"/>
              <a:buFont typeface="+mj-lt"/>
              <a:buAutoNum type="arabicPeriod"/>
            </a:pPr>
            <a:r>
              <a:rPr lang="en-US" sz="1600" b="1" dirty="0"/>
              <a:t>STD-006-C: </a:t>
            </a:r>
            <a:r>
              <a:rPr lang="en-US" sz="1600" dirty="0"/>
              <a:t>Use a static assertion to test the value of a constant expression</a:t>
            </a:r>
          </a:p>
          <a:p>
            <a:pPr lvl="0" indent="-457200" algn="l" rtl="0">
              <a:lnSpc>
                <a:spcPct val="150000"/>
              </a:lnSpc>
              <a:spcBef>
                <a:spcPts val="0"/>
              </a:spcBef>
              <a:spcAft>
                <a:spcPts val="0"/>
              </a:spcAft>
              <a:buClr>
                <a:schemeClr val="lt1"/>
              </a:buClr>
              <a:buSzPts val="2000"/>
              <a:buFont typeface="+mj-lt"/>
              <a:buAutoNum type="arabicPeriod"/>
            </a:pPr>
            <a:r>
              <a:rPr lang="en-US" sz="1600" b="1" dirty="0"/>
              <a:t>STD-003-C: </a:t>
            </a:r>
            <a:r>
              <a:rPr lang="en-US" sz="1600" dirty="0"/>
              <a:t>Do not attempt to modify string literals</a:t>
            </a:r>
          </a:p>
          <a:p>
            <a:pPr lvl="0" indent="-457200" algn="l" rtl="0">
              <a:lnSpc>
                <a:spcPct val="150000"/>
              </a:lnSpc>
              <a:spcBef>
                <a:spcPts val="0"/>
              </a:spcBef>
              <a:spcAft>
                <a:spcPts val="0"/>
              </a:spcAft>
              <a:buClr>
                <a:schemeClr val="lt1"/>
              </a:buClr>
              <a:buSzPts val="2000"/>
              <a:buFont typeface="+mj-lt"/>
              <a:buAutoNum type="arabicPeriod"/>
            </a:pPr>
            <a:r>
              <a:rPr lang="en-US" sz="1600" b="1" dirty="0"/>
              <a:t>STD-004-C: </a:t>
            </a:r>
            <a:r>
              <a:rPr lang="en-US" sz="1600" dirty="0"/>
              <a:t>Exclude user input from format strings</a:t>
            </a:r>
          </a:p>
          <a:p>
            <a:pPr lvl="0" indent="-457200" algn="l" rtl="0">
              <a:lnSpc>
                <a:spcPct val="150000"/>
              </a:lnSpc>
              <a:spcBef>
                <a:spcPts val="0"/>
              </a:spcBef>
              <a:spcAft>
                <a:spcPts val="0"/>
              </a:spcAft>
              <a:buClr>
                <a:schemeClr val="lt1"/>
              </a:buClr>
              <a:buSzPts val="2000"/>
              <a:buFont typeface="+mj-lt"/>
              <a:buAutoNum type="arabicPeriod"/>
            </a:pPr>
            <a:r>
              <a:rPr lang="en-US" sz="1600" b="1" dirty="0"/>
              <a:t>STD-005-C: </a:t>
            </a:r>
            <a:r>
              <a:rPr lang="en-US" sz="1600" dirty="0"/>
              <a:t>Only free memory allocated dynamically</a:t>
            </a:r>
          </a:p>
          <a:p>
            <a:pPr lvl="0" indent="-457200" algn="l" rtl="0">
              <a:lnSpc>
                <a:spcPct val="150000"/>
              </a:lnSpc>
              <a:spcBef>
                <a:spcPts val="0"/>
              </a:spcBef>
              <a:spcAft>
                <a:spcPts val="0"/>
              </a:spcAft>
              <a:buClr>
                <a:schemeClr val="lt1"/>
              </a:buClr>
              <a:buSzPts val="2000"/>
              <a:buFont typeface="+mj-lt"/>
              <a:buAutoNum type="arabicPeriod"/>
            </a:pPr>
            <a:r>
              <a:rPr lang="en-US" sz="1600" b="1" dirty="0"/>
              <a:t>STD-009-C: </a:t>
            </a:r>
            <a:r>
              <a:rPr lang="en-US" sz="1600" dirty="0"/>
              <a:t>Ensure that division and remainder operations do not result in divide-by-zero errors</a:t>
            </a:r>
          </a:p>
          <a:p>
            <a:pPr lvl="0" indent="-457200" algn="l" rtl="0">
              <a:lnSpc>
                <a:spcPct val="150000"/>
              </a:lnSpc>
              <a:spcBef>
                <a:spcPts val="0"/>
              </a:spcBef>
              <a:spcAft>
                <a:spcPts val="0"/>
              </a:spcAft>
              <a:buClr>
                <a:schemeClr val="lt1"/>
              </a:buClr>
              <a:buSzPts val="2000"/>
              <a:buFont typeface="+mj-lt"/>
              <a:buAutoNum type="arabicPeriod"/>
            </a:pPr>
            <a:r>
              <a:rPr lang="en-US" sz="1600" b="1" dirty="0"/>
              <a:t>STD-008-CPP: </a:t>
            </a:r>
            <a:r>
              <a:rPr lang="en-US" sz="1600" dirty="0"/>
              <a:t>Use valid iterator ranges</a:t>
            </a:r>
          </a:p>
          <a:p>
            <a:pPr lvl="0" indent="-457200" algn="l" rtl="0">
              <a:lnSpc>
                <a:spcPct val="150000"/>
              </a:lnSpc>
              <a:spcBef>
                <a:spcPts val="0"/>
              </a:spcBef>
              <a:spcAft>
                <a:spcPts val="0"/>
              </a:spcAft>
              <a:buClr>
                <a:schemeClr val="lt1"/>
              </a:buClr>
              <a:buSzPts val="2000"/>
              <a:buFont typeface="+mj-lt"/>
              <a:buAutoNum type="arabicPeriod"/>
            </a:pPr>
            <a:r>
              <a:rPr lang="en-US" sz="1600" b="1" dirty="0"/>
              <a:t>STD-007-CPP: </a:t>
            </a:r>
            <a:r>
              <a:rPr lang="en-US" sz="1600" dirty="0"/>
              <a:t>Honor exception specifications</a:t>
            </a:r>
            <a:endParaRPr sz="1600"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4" name="Audio 23">
            <a:extLst>
              <a:ext uri="{FF2B5EF4-FFF2-40B4-BE49-F238E27FC236}">
                <a16:creationId xmlns:a16="http://schemas.microsoft.com/office/drawing/2014/main" id="{F03A5CDE-CC21-AC19-32CA-05B5A2FABD1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7712"/>
    </mc:Choice>
    <mc:Fallback>
      <p:transition spd="slow" advTm="677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type="body" idx="1"/>
          </p:nvPr>
        </p:nvSpPr>
        <p:spPr>
          <a:xfrm>
            <a:off x="1692564" y="2471159"/>
            <a:ext cx="2833254" cy="2548680"/>
          </a:xfrm>
          <a:prstGeom prst="rect">
            <a:avLst/>
          </a:prstGeom>
          <a:noFill/>
          <a:ln>
            <a:noFill/>
          </a:ln>
        </p:spPr>
        <p:txBody>
          <a:bodyPr spcFirstLastPara="1" wrap="square" lIns="91425" tIns="45700" rIns="91425" bIns="45700" numCol="1" anchor="t" anchorCtr="0">
            <a:normAutofit/>
          </a:bodyPr>
          <a:lstStyle/>
          <a:p>
            <a:pPr marL="0" lvl="0" indent="0" algn="ctr" rtl="0">
              <a:lnSpc>
                <a:spcPct val="150000"/>
              </a:lnSpc>
              <a:spcBef>
                <a:spcPts val="0"/>
              </a:spcBef>
              <a:spcAft>
                <a:spcPts val="0"/>
              </a:spcAft>
              <a:buClr>
                <a:schemeClr val="lt1"/>
              </a:buClr>
              <a:buSzPts val="2000"/>
              <a:buNone/>
            </a:pPr>
            <a:r>
              <a:rPr lang="en-US" sz="2000" b="1" dirty="0"/>
              <a:t>Encryption in Rest</a:t>
            </a:r>
          </a:p>
          <a:p>
            <a:pPr marL="0" lvl="0" indent="0" algn="ctr" rtl="0">
              <a:lnSpc>
                <a:spcPct val="150000"/>
              </a:lnSpc>
              <a:spcBef>
                <a:spcPts val="0"/>
              </a:spcBef>
              <a:spcAft>
                <a:spcPts val="0"/>
              </a:spcAft>
              <a:buClr>
                <a:schemeClr val="lt1"/>
              </a:buClr>
              <a:buSzPts val="2000"/>
              <a:buNone/>
            </a:pPr>
            <a:r>
              <a:rPr lang="en-US" sz="1200" dirty="0"/>
              <a:t>Encryption at rest safeguards data stored on disks, databases, and other devices, ensuring it remains unreadable without the correct encryption keys.</a:t>
            </a:r>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4" name="Google Shape;182;p7">
            <a:extLst>
              <a:ext uri="{FF2B5EF4-FFF2-40B4-BE49-F238E27FC236}">
                <a16:creationId xmlns:a16="http://schemas.microsoft.com/office/drawing/2014/main" id="{153B3853-5A11-4A02-5A65-09F386E59671}"/>
              </a:ext>
            </a:extLst>
          </p:cNvPr>
          <p:cNvSpPr txBox="1">
            <a:spLocks/>
          </p:cNvSpPr>
          <p:nvPr/>
        </p:nvSpPr>
        <p:spPr>
          <a:xfrm>
            <a:off x="4716316" y="2478087"/>
            <a:ext cx="2833255" cy="2548680"/>
          </a:xfrm>
          <a:prstGeom prst="rect">
            <a:avLst/>
          </a:prstGeom>
          <a:noFill/>
          <a:ln>
            <a:noFill/>
          </a:ln>
        </p:spPr>
        <p:txBody>
          <a:bodyPr spcFirstLastPara="1" wrap="square" lIns="91425" tIns="45700" rIns="91425" bIns="45700" numCol="1"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0" indent="0" algn="ctr">
              <a:lnSpc>
                <a:spcPct val="150000"/>
              </a:lnSpc>
              <a:spcBef>
                <a:spcPts val="0"/>
              </a:spcBef>
              <a:buSzPts val="2000"/>
              <a:buFont typeface="Arial"/>
              <a:buNone/>
            </a:pPr>
            <a:r>
              <a:rPr lang="en-US" sz="2000" b="1" dirty="0"/>
              <a:t>Encryption in Flight</a:t>
            </a:r>
          </a:p>
          <a:p>
            <a:pPr marL="0" indent="0" algn="ctr">
              <a:lnSpc>
                <a:spcPct val="150000"/>
              </a:lnSpc>
              <a:spcBef>
                <a:spcPts val="0"/>
              </a:spcBef>
              <a:buSzPts val="2000"/>
              <a:buFont typeface="Arial"/>
              <a:buNone/>
            </a:pPr>
            <a:r>
              <a:rPr lang="en-US" sz="1200" dirty="0"/>
              <a:t>Encryption in flight secures data as it travels over networks, ensuring any intercepted data remains indecipherable without the necessary decryption keys.</a:t>
            </a:r>
            <a:endParaRPr lang="en-US" dirty="0"/>
          </a:p>
        </p:txBody>
      </p:sp>
      <p:sp>
        <p:nvSpPr>
          <p:cNvPr id="5" name="Google Shape;182;p7">
            <a:extLst>
              <a:ext uri="{FF2B5EF4-FFF2-40B4-BE49-F238E27FC236}">
                <a16:creationId xmlns:a16="http://schemas.microsoft.com/office/drawing/2014/main" id="{AA8A868F-1C3F-A330-ECAC-1DB082CCCED0}"/>
              </a:ext>
            </a:extLst>
          </p:cNvPr>
          <p:cNvSpPr txBox="1">
            <a:spLocks/>
          </p:cNvSpPr>
          <p:nvPr/>
        </p:nvSpPr>
        <p:spPr>
          <a:xfrm>
            <a:off x="7740069" y="2471717"/>
            <a:ext cx="2833256" cy="2548680"/>
          </a:xfrm>
          <a:prstGeom prst="rect">
            <a:avLst/>
          </a:prstGeom>
          <a:noFill/>
          <a:ln>
            <a:noFill/>
          </a:ln>
        </p:spPr>
        <p:txBody>
          <a:bodyPr spcFirstLastPara="1" wrap="square" lIns="91425" tIns="45700" rIns="91425" bIns="45700" numCol="1"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0" indent="0" algn="ctr">
              <a:lnSpc>
                <a:spcPct val="150000"/>
              </a:lnSpc>
              <a:spcBef>
                <a:spcPts val="0"/>
              </a:spcBef>
              <a:buSzPts val="2000"/>
              <a:buFont typeface="Arial"/>
              <a:buNone/>
            </a:pPr>
            <a:r>
              <a:rPr lang="en-US" sz="2000" b="1" dirty="0"/>
              <a:t>Encryption in Use</a:t>
            </a:r>
          </a:p>
          <a:p>
            <a:pPr marL="0" indent="0" algn="ctr">
              <a:lnSpc>
                <a:spcPct val="150000"/>
              </a:lnSpc>
              <a:spcBef>
                <a:spcPts val="0"/>
              </a:spcBef>
              <a:buSzPts val="2000"/>
              <a:buFont typeface="Arial"/>
              <a:buNone/>
            </a:pPr>
            <a:r>
              <a:rPr lang="en-US" sz="1200" dirty="0"/>
              <a:t>Encryption in use protects data actively being processed or viewed by software, ensuring security even in memory or cache.</a:t>
            </a:r>
            <a:endParaRPr lang="en-US" sz="2000" dirty="0"/>
          </a:p>
        </p:txBody>
      </p:sp>
      <p:pic>
        <p:nvPicPr>
          <p:cNvPr id="7" name="Audio 6">
            <a:extLst>
              <a:ext uri="{FF2B5EF4-FFF2-40B4-BE49-F238E27FC236}">
                <a16:creationId xmlns:a16="http://schemas.microsoft.com/office/drawing/2014/main" id="{DE49DCE0-CBDA-1DDE-CAE8-92F6BA6D54A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8517"/>
    </mc:Choice>
    <mc:Fallback>
      <p:transition spd="slow" advTm="985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7" name="Google Shape;182;p7">
            <a:extLst>
              <a:ext uri="{FF2B5EF4-FFF2-40B4-BE49-F238E27FC236}">
                <a16:creationId xmlns:a16="http://schemas.microsoft.com/office/drawing/2014/main" id="{B2A3A095-3B67-0716-0C59-1EA3361A0799}"/>
              </a:ext>
            </a:extLst>
          </p:cNvPr>
          <p:cNvSpPr txBox="1">
            <a:spLocks noGrp="1"/>
          </p:cNvSpPr>
          <p:nvPr>
            <p:ph type="body" idx="1"/>
          </p:nvPr>
        </p:nvSpPr>
        <p:spPr>
          <a:xfrm>
            <a:off x="1692564" y="2471159"/>
            <a:ext cx="2833254" cy="2548680"/>
          </a:xfrm>
          <a:prstGeom prst="rect">
            <a:avLst/>
          </a:prstGeom>
          <a:noFill/>
          <a:ln>
            <a:noFill/>
          </a:ln>
        </p:spPr>
        <p:txBody>
          <a:bodyPr spcFirstLastPara="1" wrap="square" lIns="91425" tIns="45700" rIns="91425" bIns="45700" numCol="1" anchor="t" anchorCtr="0">
            <a:normAutofit/>
          </a:bodyPr>
          <a:lstStyle/>
          <a:p>
            <a:pPr marL="0" lvl="0" indent="0" algn="ctr" rtl="0">
              <a:lnSpc>
                <a:spcPct val="150000"/>
              </a:lnSpc>
              <a:spcBef>
                <a:spcPts val="0"/>
              </a:spcBef>
              <a:spcAft>
                <a:spcPts val="0"/>
              </a:spcAft>
              <a:buClr>
                <a:schemeClr val="lt1"/>
              </a:buClr>
              <a:buSzPts val="2000"/>
              <a:buNone/>
            </a:pPr>
            <a:r>
              <a:rPr lang="en-US" sz="2000" b="1" dirty="0"/>
              <a:t>Authentication</a:t>
            </a:r>
          </a:p>
          <a:p>
            <a:pPr marL="0" lvl="0" indent="0" algn="ctr" rtl="0">
              <a:lnSpc>
                <a:spcPct val="150000"/>
              </a:lnSpc>
              <a:spcBef>
                <a:spcPts val="0"/>
              </a:spcBef>
              <a:spcAft>
                <a:spcPts val="0"/>
              </a:spcAft>
              <a:buClr>
                <a:schemeClr val="lt1"/>
              </a:buClr>
              <a:buSzPts val="2000"/>
              <a:buNone/>
            </a:pPr>
            <a:r>
              <a:rPr lang="en-US" sz="1200" dirty="0"/>
              <a:t>Authentication confirms a user's, system's, or application's legitimacy through various methods like passwords, biometrics, and multi-factor authentication.</a:t>
            </a:r>
          </a:p>
        </p:txBody>
      </p:sp>
      <p:sp>
        <p:nvSpPr>
          <p:cNvPr id="8" name="Google Shape;182;p7">
            <a:extLst>
              <a:ext uri="{FF2B5EF4-FFF2-40B4-BE49-F238E27FC236}">
                <a16:creationId xmlns:a16="http://schemas.microsoft.com/office/drawing/2014/main" id="{6110CAF6-D990-267C-F670-9D3154D2E82D}"/>
              </a:ext>
            </a:extLst>
          </p:cNvPr>
          <p:cNvSpPr txBox="1">
            <a:spLocks/>
          </p:cNvSpPr>
          <p:nvPr/>
        </p:nvSpPr>
        <p:spPr>
          <a:xfrm>
            <a:off x="4716316" y="2478087"/>
            <a:ext cx="2833255" cy="2548680"/>
          </a:xfrm>
          <a:prstGeom prst="rect">
            <a:avLst/>
          </a:prstGeom>
          <a:noFill/>
          <a:ln>
            <a:noFill/>
          </a:ln>
        </p:spPr>
        <p:txBody>
          <a:bodyPr spcFirstLastPara="1" wrap="square" lIns="91425" tIns="45700" rIns="91425" bIns="45700" numCol="1"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0" indent="0" algn="ctr">
              <a:lnSpc>
                <a:spcPct val="150000"/>
              </a:lnSpc>
              <a:spcBef>
                <a:spcPts val="0"/>
              </a:spcBef>
              <a:buSzPts val="2000"/>
              <a:buFont typeface="Arial"/>
              <a:buNone/>
            </a:pPr>
            <a:r>
              <a:rPr lang="en-US" sz="2000" b="1" dirty="0"/>
              <a:t>Authorization</a:t>
            </a:r>
          </a:p>
          <a:p>
            <a:pPr marL="0" indent="0" algn="ctr">
              <a:lnSpc>
                <a:spcPct val="150000"/>
              </a:lnSpc>
              <a:spcBef>
                <a:spcPts val="0"/>
              </a:spcBef>
              <a:buSzPts val="2000"/>
              <a:buFont typeface="Arial"/>
              <a:buNone/>
            </a:pPr>
            <a:r>
              <a:rPr lang="en-US" sz="1200" dirty="0"/>
              <a:t>Authorization defines permissions for authenticated entities, allowing or restricting access based on roles or standards.</a:t>
            </a:r>
            <a:endParaRPr lang="en-US" dirty="0"/>
          </a:p>
        </p:txBody>
      </p:sp>
      <p:sp>
        <p:nvSpPr>
          <p:cNvPr id="9" name="Google Shape;182;p7">
            <a:extLst>
              <a:ext uri="{FF2B5EF4-FFF2-40B4-BE49-F238E27FC236}">
                <a16:creationId xmlns:a16="http://schemas.microsoft.com/office/drawing/2014/main" id="{4AA6BCA5-2986-BBA9-9B08-B1C36E28A766}"/>
              </a:ext>
            </a:extLst>
          </p:cNvPr>
          <p:cNvSpPr txBox="1">
            <a:spLocks/>
          </p:cNvSpPr>
          <p:nvPr/>
        </p:nvSpPr>
        <p:spPr>
          <a:xfrm>
            <a:off x="7740069" y="2471717"/>
            <a:ext cx="2833256" cy="2548680"/>
          </a:xfrm>
          <a:prstGeom prst="rect">
            <a:avLst/>
          </a:prstGeom>
          <a:noFill/>
          <a:ln>
            <a:noFill/>
          </a:ln>
        </p:spPr>
        <p:txBody>
          <a:bodyPr spcFirstLastPara="1" wrap="square" lIns="91425" tIns="45700" rIns="91425" bIns="45700" numCol="1"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0" indent="0" algn="ctr">
              <a:lnSpc>
                <a:spcPct val="150000"/>
              </a:lnSpc>
              <a:spcBef>
                <a:spcPts val="0"/>
              </a:spcBef>
              <a:buSzPts val="2000"/>
              <a:buFont typeface="Arial"/>
              <a:buNone/>
            </a:pPr>
            <a:r>
              <a:rPr lang="en-US" sz="2000" b="1" dirty="0"/>
              <a:t>Accounting</a:t>
            </a:r>
          </a:p>
          <a:p>
            <a:pPr marL="0" indent="0" algn="ctr">
              <a:lnSpc>
                <a:spcPct val="150000"/>
              </a:lnSpc>
              <a:spcBef>
                <a:spcPts val="0"/>
              </a:spcBef>
              <a:buSzPts val="2000"/>
              <a:buFont typeface="Arial"/>
              <a:buNone/>
            </a:pPr>
            <a:r>
              <a:rPr lang="en-US" sz="1200" dirty="0"/>
              <a:t>Accounting tracks and logs user activity, providing an essential audit trail for compliance, analysis, and investigations.</a:t>
            </a:r>
            <a:endParaRPr lang="en-US" sz="2000" dirty="0"/>
          </a:p>
        </p:txBody>
      </p:sp>
      <p:pic>
        <p:nvPicPr>
          <p:cNvPr id="11" name="Audio 10">
            <a:extLst>
              <a:ext uri="{FF2B5EF4-FFF2-40B4-BE49-F238E27FC236}">
                <a16:creationId xmlns:a16="http://schemas.microsoft.com/office/drawing/2014/main" id="{F3E96B63-169E-A871-6395-0356E8C084F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8229"/>
    </mc:Choice>
    <mc:Fallback>
      <p:transition spd="slow" advTm="1182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5" name="Google Shape;182;p7">
            <a:extLst>
              <a:ext uri="{FF2B5EF4-FFF2-40B4-BE49-F238E27FC236}">
                <a16:creationId xmlns:a16="http://schemas.microsoft.com/office/drawing/2014/main" id="{0E8DE4D1-B5AA-A172-A6B2-55FFB0149465}"/>
              </a:ext>
            </a:extLst>
          </p:cNvPr>
          <p:cNvSpPr txBox="1">
            <a:spLocks noGrp="1"/>
          </p:cNvSpPr>
          <p:nvPr>
            <p:ph type="body" idx="1"/>
          </p:nvPr>
        </p:nvSpPr>
        <p:spPr>
          <a:xfrm>
            <a:off x="1794163" y="1926214"/>
            <a:ext cx="8033327" cy="890877"/>
          </a:xfrm>
          <a:prstGeom prst="rect">
            <a:avLst/>
          </a:prstGeom>
          <a:noFill/>
          <a:ln>
            <a:noFill/>
          </a:ln>
        </p:spPr>
        <p:txBody>
          <a:bodyPr spcFirstLastPara="1" wrap="square" lIns="91425" tIns="45700" rIns="91425" bIns="45700" numCol="1" anchor="t" anchorCtr="0">
            <a:normAutofit/>
          </a:bodyPr>
          <a:lstStyle/>
          <a:p>
            <a:pPr marL="0" lvl="0" indent="0" algn="ctr" rtl="0">
              <a:lnSpc>
                <a:spcPct val="150000"/>
              </a:lnSpc>
              <a:spcBef>
                <a:spcPts val="0"/>
              </a:spcBef>
              <a:spcAft>
                <a:spcPts val="0"/>
              </a:spcAft>
              <a:buClr>
                <a:schemeClr val="lt1"/>
              </a:buClr>
              <a:buSzPts val="2000"/>
              <a:buNone/>
            </a:pPr>
            <a:r>
              <a:rPr lang="en-US" sz="2000" b="1" dirty="0"/>
              <a:t>Are all declarations syntactically unambiguous?</a:t>
            </a:r>
          </a:p>
          <a:p>
            <a:pPr marL="0" lvl="0" indent="0" algn="ctr" rtl="0">
              <a:lnSpc>
                <a:spcPct val="150000"/>
              </a:lnSpc>
              <a:spcBef>
                <a:spcPts val="0"/>
              </a:spcBef>
              <a:spcAft>
                <a:spcPts val="0"/>
              </a:spcAft>
              <a:buClr>
                <a:schemeClr val="lt1"/>
              </a:buClr>
              <a:buSzPts val="2000"/>
              <a:buNone/>
            </a:pPr>
            <a:r>
              <a:rPr lang="en-US" sz="1200" dirty="0"/>
              <a:t>STD-001-CPP - Do not write syntactically ambiguous declarations</a:t>
            </a:r>
          </a:p>
        </p:txBody>
      </p:sp>
      <p:pic>
        <p:nvPicPr>
          <p:cNvPr id="9" name="Picture 8" descr="A computer screen shot of a program code&#10;&#10;Description automatically generated">
            <a:extLst>
              <a:ext uri="{FF2B5EF4-FFF2-40B4-BE49-F238E27FC236}">
                <a16:creationId xmlns:a16="http://schemas.microsoft.com/office/drawing/2014/main" id="{D380D838-6763-D6E6-7985-234A709D5226}"/>
              </a:ext>
            </a:extLst>
          </p:cNvPr>
          <p:cNvPicPr>
            <a:picLocks noChangeAspect="1"/>
          </p:cNvPicPr>
          <p:nvPr/>
        </p:nvPicPr>
        <p:blipFill>
          <a:blip r:embed="rId7"/>
          <a:stretch>
            <a:fillRect/>
          </a:stretch>
        </p:blipFill>
        <p:spPr>
          <a:xfrm>
            <a:off x="3022773" y="2937164"/>
            <a:ext cx="5576105" cy="3491345"/>
          </a:xfrm>
          <a:prstGeom prst="rect">
            <a:avLst/>
          </a:prstGeom>
          <a:noFill/>
          <a:ln w="25400">
            <a:solidFill>
              <a:schemeClr val="bg1"/>
            </a:solidFill>
          </a:ln>
        </p:spPr>
      </p:pic>
      <p:pic>
        <p:nvPicPr>
          <p:cNvPr id="12" name="Audio 11">
            <a:extLst>
              <a:ext uri="{FF2B5EF4-FFF2-40B4-BE49-F238E27FC236}">
                <a16:creationId xmlns:a16="http://schemas.microsoft.com/office/drawing/2014/main" id="{C3BCEA73-16E2-68A0-F56A-82F9E2A4781C}"/>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9034"/>
    </mc:Choice>
    <mc:Fallback>
      <p:transition spd="slow" advTm="690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5" name="Google Shape;182;p7">
            <a:extLst>
              <a:ext uri="{FF2B5EF4-FFF2-40B4-BE49-F238E27FC236}">
                <a16:creationId xmlns:a16="http://schemas.microsoft.com/office/drawing/2014/main" id="{0E8DE4D1-B5AA-A172-A6B2-55FFB0149465}"/>
              </a:ext>
            </a:extLst>
          </p:cNvPr>
          <p:cNvSpPr txBox="1">
            <a:spLocks noGrp="1"/>
          </p:cNvSpPr>
          <p:nvPr>
            <p:ph type="body" idx="1"/>
          </p:nvPr>
        </p:nvSpPr>
        <p:spPr>
          <a:xfrm>
            <a:off x="1794163" y="1926214"/>
            <a:ext cx="8033327" cy="890877"/>
          </a:xfrm>
          <a:prstGeom prst="rect">
            <a:avLst/>
          </a:prstGeom>
          <a:noFill/>
          <a:ln>
            <a:noFill/>
          </a:ln>
        </p:spPr>
        <p:txBody>
          <a:bodyPr spcFirstLastPara="1" wrap="square" lIns="91425" tIns="45700" rIns="91425" bIns="45700" numCol="1" anchor="t" anchorCtr="0">
            <a:normAutofit/>
          </a:bodyPr>
          <a:lstStyle/>
          <a:p>
            <a:pPr marL="0" lvl="0" indent="0" algn="ctr" rtl="0">
              <a:lnSpc>
                <a:spcPct val="150000"/>
              </a:lnSpc>
              <a:spcBef>
                <a:spcPts val="0"/>
              </a:spcBef>
              <a:spcAft>
                <a:spcPts val="0"/>
              </a:spcAft>
              <a:buClr>
                <a:schemeClr val="lt1"/>
              </a:buClr>
              <a:buSzPts val="2000"/>
              <a:buNone/>
            </a:pPr>
            <a:r>
              <a:rPr lang="en-US" sz="2000" b="1" dirty="0"/>
              <a:t>Are integer precisions correctly implemented?</a:t>
            </a:r>
          </a:p>
          <a:p>
            <a:pPr marL="0" lvl="0" indent="0" algn="ctr" rtl="0">
              <a:lnSpc>
                <a:spcPct val="150000"/>
              </a:lnSpc>
              <a:spcBef>
                <a:spcPts val="0"/>
              </a:spcBef>
              <a:spcAft>
                <a:spcPts val="0"/>
              </a:spcAft>
              <a:buClr>
                <a:schemeClr val="lt1"/>
              </a:buClr>
              <a:buSzPts val="2000"/>
              <a:buNone/>
            </a:pPr>
            <a:r>
              <a:rPr lang="en-US" sz="1200" dirty="0"/>
              <a:t>STD-002-C - Use correct integer precisions</a:t>
            </a:r>
          </a:p>
        </p:txBody>
      </p:sp>
      <p:pic>
        <p:nvPicPr>
          <p:cNvPr id="3" name="Picture 2" descr="A computer screen shot of a program code&#10;&#10;Description automatically generated">
            <a:extLst>
              <a:ext uri="{FF2B5EF4-FFF2-40B4-BE49-F238E27FC236}">
                <a16:creationId xmlns:a16="http://schemas.microsoft.com/office/drawing/2014/main" id="{512077C3-699B-CD5B-D76C-7659B4FD50C1}"/>
              </a:ext>
            </a:extLst>
          </p:cNvPr>
          <p:cNvPicPr>
            <a:picLocks noChangeAspect="1"/>
          </p:cNvPicPr>
          <p:nvPr/>
        </p:nvPicPr>
        <p:blipFill>
          <a:blip r:embed="rId7"/>
          <a:stretch>
            <a:fillRect/>
          </a:stretch>
        </p:blipFill>
        <p:spPr>
          <a:xfrm>
            <a:off x="3703954" y="2817091"/>
            <a:ext cx="4213743" cy="3772660"/>
          </a:xfrm>
          <a:prstGeom prst="rect">
            <a:avLst/>
          </a:prstGeom>
          <a:ln w="25400">
            <a:solidFill>
              <a:schemeClr val="bg1"/>
            </a:solidFill>
          </a:ln>
        </p:spPr>
      </p:pic>
      <p:pic>
        <p:nvPicPr>
          <p:cNvPr id="8" name="Audio 7">
            <a:extLst>
              <a:ext uri="{FF2B5EF4-FFF2-40B4-BE49-F238E27FC236}">
                <a16:creationId xmlns:a16="http://schemas.microsoft.com/office/drawing/2014/main" id="{4DF384D4-4373-A232-1110-B198A73CD1D4}"/>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034350247"/>
      </p:ext>
    </p:extLst>
  </p:cSld>
  <p:clrMapOvr>
    <a:masterClrMapping/>
  </p:clrMapOvr>
  <mc:AlternateContent xmlns:mc="http://schemas.openxmlformats.org/markup-compatibility/2006">
    <mc:Choice xmlns:p14="http://schemas.microsoft.com/office/powerpoint/2010/main" Requires="p14">
      <p:transition spd="slow" p14:dur="2000" advTm="67797"/>
    </mc:Choice>
    <mc:Fallback>
      <p:transition spd="slow" advTm="677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408</TotalTime>
  <Words>3324</Words>
  <Application>Microsoft Macintosh PowerPoint</Application>
  <PresentationFormat>Widescreen</PresentationFormat>
  <Paragraphs>254</Paragraphs>
  <Slides>16</Slides>
  <Notes>16</Notes>
  <HiddenSlides>0</HiddenSlides>
  <MMClips>16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Century Gothic</vt:lpstr>
      <vt:lpstr>Calibri</vt:lpstr>
      <vt:lpstr>Symbol</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Testing</vt:lpstr>
      <vt:lpstr>Unit Testing</vt:lpstr>
      <vt:lpstr>Unit Testing</vt:lpstr>
      <vt:lpstr>AUTOMATION SUMMARY</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Evan Bush</cp:lastModifiedBy>
  <cp:revision>17</cp:revision>
  <dcterms:created xsi:type="dcterms:W3CDTF">2020-08-19T17:59:24Z</dcterms:created>
  <dcterms:modified xsi:type="dcterms:W3CDTF">2023-10-16T00:48:52Z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